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50"/>
  </p:notesMasterIdLst>
  <p:handoutMasterIdLst>
    <p:handoutMasterId r:id="rId51"/>
  </p:handoutMasterIdLst>
  <p:sldIdLst>
    <p:sldId id="257" r:id="rId2"/>
    <p:sldId id="295" r:id="rId3"/>
    <p:sldId id="298" r:id="rId4"/>
    <p:sldId id="299" r:id="rId5"/>
    <p:sldId id="316" r:id="rId6"/>
    <p:sldId id="300" r:id="rId7"/>
    <p:sldId id="317" r:id="rId8"/>
    <p:sldId id="318" r:id="rId9"/>
    <p:sldId id="319" r:id="rId10"/>
    <p:sldId id="301" r:id="rId11"/>
    <p:sldId id="306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07" r:id="rId31"/>
    <p:sldId id="302" r:id="rId32"/>
    <p:sldId id="308" r:id="rId33"/>
    <p:sldId id="339" r:id="rId34"/>
    <p:sldId id="340" r:id="rId35"/>
    <p:sldId id="341" r:id="rId36"/>
    <p:sldId id="343" r:id="rId37"/>
    <p:sldId id="344" r:id="rId38"/>
    <p:sldId id="345" r:id="rId39"/>
    <p:sldId id="342" r:id="rId40"/>
    <p:sldId id="346" r:id="rId41"/>
    <p:sldId id="347" r:id="rId42"/>
    <p:sldId id="310" r:id="rId43"/>
    <p:sldId id="303" r:id="rId44"/>
    <p:sldId id="311" r:id="rId45"/>
    <p:sldId id="313" r:id="rId46"/>
    <p:sldId id="314" r:id="rId47"/>
    <p:sldId id="315" r:id="rId48"/>
    <p:sldId id="312" r:id="rId49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8EB14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6057" autoAdjust="0"/>
  </p:normalViewPr>
  <p:slideViewPr>
    <p:cSldViewPr snapToGrid="0" snapToObjects="1">
      <p:cViewPr varScale="1">
        <p:scale>
          <a:sx n="119" d="100"/>
          <a:sy n="119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828" y="-96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BA238-A58C-4079-8897-443376D61BE7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ECBA4-B815-421A-9B79-84900DE8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10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E9897A2D-CCBE-0F41-A1E8-ACBA3362F021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7993446-AC8C-C146-B124-3E45B57DC6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3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 flipV="1">
            <a:off x="457200" y="3733800"/>
            <a:ext cx="4114800" cy="0"/>
          </a:xfrm>
          <a:prstGeom prst="line">
            <a:avLst/>
          </a:prstGeom>
          <a:noFill/>
          <a:ln w="730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 flipV="1">
            <a:off x="4572000" y="3733800"/>
            <a:ext cx="4114800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9900"/>
                </a:solidFill>
                <a:latin typeface="Segoe UI Semibol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WP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C56213-B4C4-4C5C-8EAE-01416D175C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4ADB3-4D6A-144B-B124-08234FE3D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4ADB3-4D6A-144B-B124-08234FE3D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 flipV="1">
            <a:off x="457200" y="1143000"/>
            <a:ext cx="4114800" cy="0"/>
          </a:xfrm>
          <a:prstGeom prst="line">
            <a:avLst/>
          </a:prstGeom>
          <a:noFill/>
          <a:ln w="730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 flipV="1">
            <a:off x="4572000" y="1143000"/>
            <a:ext cx="4114800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 flipV="1">
            <a:off x="457200" y="6248400"/>
            <a:ext cx="4114800" cy="0"/>
          </a:xfrm>
          <a:prstGeom prst="line">
            <a:avLst/>
          </a:prstGeom>
          <a:noFill/>
          <a:ln w="730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V="1">
            <a:off x="4572000" y="6248400"/>
            <a:ext cx="4114800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pic>
        <p:nvPicPr>
          <p:cNvPr id="8" name="Picture 8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226175"/>
            <a:ext cx="1752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/>
          <a:lstStyle>
            <a:lvl1pPr>
              <a:defRPr>
                <a:solidFill>
                  <a:srgbClr val="009900"/>
                </a:solidFill>
                <a:latin typeface="Segoe UI Semibol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009900"/>
              </a:buClr>
              <a:buSzPct val="120000"/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WP" pitchFamily="34" charset="0"/>
              </a:defRPr>
            </a:lvl1pPr>
            <a:lvl2pPr marL="742950" indent="-285750">
              <a:buClr>
                <a:schemeClr val="accent5"/>
              </a:buClr>
              <a:buSzPct val="120000"/>
              <a:buFont typeface="Arial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WP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WP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WP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WP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4ADB3-4D6A-144B-B124-08234FE3D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4ADB3-4D6A-144B-B124-08234FE3D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 flipV="1">
            <a:off x="457200" y="1143000"/>
            <a:ext cx="4114800" cy="0"/>
          </a:xfrm>
          <a:prstGeom prst="line">
            <a:avLst/>
          </a:prstGeom>
          <a:noFill/>
          <a:ln w="730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 flipV="1">
            <a:off x="4572000" y="1143000"/>
            <a:ext cx="4114800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pic>
        <p:nvPicPr>
          <p:cNvPr id="7" name="Picture 8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226175"/>
            <a:ext cx="1752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457200" y="6248400"/>
            <a:ext cx="4114800" cy="0"/>
          </a:xfrm>
          <a:prstGeom prst="line">
            <a:avLst/>
          </a:prstGeom>
          <a:noFill/>
          <a:ln w="730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V="1">
            <a:off x="4572000" y="6248400"/>
            <a:ext cx="4114800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4ADB3-4D6A-144B-B124-08234FE3D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4ADB3-4D6A-144B-B124-08234FE3D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4ADB3-4D6A-144B-B124-08234FE3D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4ADB3-4D6A-144B-B124-08234FE3D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4ADB3-4D6A-144B-B124-08234FE3D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4ADB3-4D6A-144B-B124-08234FE3D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F0F9027-AD3C-2141-9ADC-F1403243CC98}" type="datetimeFigureOut">
              <a:rPr lang="en-US" smtClean="0"/>
              <a:pPr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EB4ADB3-4D6A-144B-B124-08234FE3D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0500" y="2189148"/>
            <a:ext cx="8778240" cy="1470025"/>
          </a:xfrm>
        </p:spPr>
        <p:txBody>
          <a:bodyPr/>
          <a:lstStyle/>
          <a:p>
            <a:r>
              <a:rPr lang="en-US" sz="3600" dirty="0"/>
              <a:t>On </a:t>
            </a:r>
            <a:r>
              <a:rPr lang="en-US" sz="3600" dirty="0" smtClean="0"/>
              <a:t>Ranking and Influence</a:t>
            </a:r>
            <a:br>
              <a:rPr lang="en-US" sz="3600" dirty="0" smtClean="0"/>
            </a:br>
            <a:r>
              <a:rPr lang="en-US" sz="3600" dirty="0" smtClean="0"/>
              <a:t>in </a:t>
            </a:r>
            <a:r>
              <a:rPr lang="en-US" sz="3600" dirty="0"/>
              <a:t>Social </a:t>
            </a:r>
            <a:r>
              <a:rPr lang="en-US" sz="3600" dirty="0" smtClean="0"/>
              <a:t>Networks</a:t>
            </a:r>
            <a:endParaRPr lang="en-US" sz="3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Huy</a:t>
            </a:r>
            <a:r>
              <a:rPr lang="en-US" dirty="0" smtClean="0"/>
              <a:t> Nguyen</a:t>
            </a:r>
          </a:p>
          <a:p>
            <a:r>
              <a:rPr lang="en-US" dirty="0"/>
              <a:t>Lab seminar November 2, 2012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 flipV="1">
            <a:off x="457200" y="3079458"/>
            <a:ext cx="4114800" cy="0"/>
          </a:xfrm>
          <a:prstGeom prst="line">
            <a:avLst/>
          </a:prstGeom>
          <a:noFill/>
          <a:ln w="730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 flipV="1">
            <a:off x="4572000" y="3079458"/>
            <a:ext cx="4114800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190500" y="2196369"/>
            <a:ext cx="8778240" cy="2212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  <a:t>Part II</a:t>
            </a:r>
            <a:b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</a:br>
            <a:r>
              <a:rPr lang="en-US" sz="2500" dirty="0" smtClean="0">
                <a:solidFill>
                  <a:srgbClr val="009900"/>
                </a:solidFill>
                <a:latin typeface="Segoe UI Semibold" pitchFamily="34" charset="0"/>
              </a:rPr>
              <a:t/>
            </a:r>
            <a:br>
              <a:rPr lang="en-US" sz="2500" dirty="0" smtClean="0">
                <a:solidFill>
                  <a:srgbClr val="009900"/>
                </a:solidFill>
                <a:latin typeface="Segoe UI Semibold" pitchFamily="34" charset="0"/>
              </a:rPr>
            </a:br>
            <a: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  <a:t>Learning Influence </a:t>
            </a:r>
            <a: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  <a:t>Models and Probabilities</a:t>
            </a:r>
            <a:endParaRPr lang="en-US" sz="3600" dirty="0">
              <a:solidFill>
                <a:srgbClr val="009900"/>
              </a:solidFill>
              <a:latin typeface="Segoe UI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Influence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069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600" dirty="0" smtClean="0"/>
              <a:t>Where do the </a:t>
            </a:r>
            <a:r>
              <a:rPr lang="en-US" sz="2600" dirty="0" smtClean="0">
                <a:solidFill>
                  <a:srgbClr val="009900"/>
                </a:solidFill>
              </a:rPr>
              <a:t>numbers</a:t>
            </a:r>
            <a:r>
              <a:rPr lang="en-US" sz="2600" dirty="0" smtClean="0"/>
              <a:t> come from?</a:t>
            </a:r>
          </a:p>
          <a:p>
            <a:pPr>
              <a:lnSpc>
                <a:spcPct val="120000"/>
              </a:lnSpc>
            </a:pPr>
            <a:r>
              <a:rPr lang="en-US" sz="2600" dirty="0" smtClean="0"/>
              <a:t>Which propagation model is correct?</a:t>
            </a:r>
          </a:p>
          <a:p>
            <a:pPr lvl="1">
              <a:lnSpc>
                <a:spcPct val="120000"/>
              </a:lnSpc>
            </a:pPr>
            <a:r>
              <a:rPr lang="en-US" sz="2200" dirty="0" smtClean="0"/>
              <a:t>LT, </a:t>
            </a:r>
            <a:r>
              <a:rPr lang="en-US" sz="2200" dirty="0" smtClean="0">
                <a:solidFill>
                  <a:srgbClr val="009900"/>
                </a:solidFill>
              </a:rPr>
              <a:t>IC</a:t>
            </a:r>
            <a:r>
              <a:rPr lang="en-US" sz="2200" dirty="0" smtClean="0"/>
              <a:t>, N-IC, SIS, SIR, </a:t>
            </a:r>
            <a:r>
              <a:rPr lang="en-US" sz="2600" dirty="0" smtClean="0"/>
              <a:t>…</a:t>
            </a:r>
          </a:p>
          <a:p>
            <a:pPr>
              <a:lnSpc>
                <a:spcPct val="120000"/>
              </a:lnSpc>
            </a:pPr>
            <a:r>
              <a:rPr lang="en-US" sz="2600" dirty="0" smtClean="0"/>
              <a:t>Real world social networks don’t have probabilities</a:t>
            </a:r>
          </a:p>
          <a:p>
            <a:pPr lvl="1">
              <a:lnSpc>
                <a:spcPct val="120000"/>
              </a:lnSpc>
            </a:pPr>
            <a:r>
              <a:rPr lang="en-US" sz="2200" dirty="0" smtClean="0"/>
              <a:t>Can we learn the probs. from the action log?</a:t>
            </a:r>
          </a:p>
          <a:p>
            <a:pPr>
              <a:lnSpc>
                <a:spcPct val="120000"/>
              </a:lnSpc>
            </a:pPr>
            <a:r>
              <a:rPr lang="en-US" sz="2600" dirty="0" smtClean="0"/>
              <a:t>Sometimes we don’t even know the social network</a:t>
            </a:r>
          </a:p>
          <a:p>
            <a:pPr lvl="1">
              <a:lnSpc>
                <a:spcPct val="120000"/>
              </a:lnSpc>
            </a:pPr>
            <a:r>
              <a:rPr lang="en-US" sz="2200" dirty="0" smtClean="0"/>
              <a:t>Can we learn the social network too?</a:t>
            </a:r>
          </a:p>
          <a:p>
            <a:pPr>
              <a:lnSpc>
                <a:spcPct val="120000"/>
              </a:lnSpc>
            </a:pPr>
            <a:r>
              <a:rPr lang="en-US" sz="2600" dirty="0" smtClean="0"/>
              <a:t>Influence probability does change over time</a:t>
            </a:r>
          </a:p>
          <a:p>
            <a:pPr lvl="1">
              <a:lnSpc>
                <a:spcPct val="120000"/>
              </a:lnSpc>
            </a:pPr>
            <a:r>
              <a:rPr lang="en-US" sz="2200" dirty="0" smtClean="0"/>
              <a:t>How can we take time into account?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20" y="1402557"/>
            <a:ext cx="2663896" cy="162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17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Naïve Weight Assignment Models</a:t>
            </a:r>
            <a:endParaRPr 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5880"/>
                <a:ext cx="6735889" cy="4906963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rgbClr val="009900"/>
                    </a:solidFill>
                  </a:rPr>
                  <a:t>Trivalency</a:t>
                </a:r>
                <a:r>
                  <a:rPr lang="en-US" dirty="0" smtClean="0"/>
                  <a:t>: weights chosen uniformly at random from {0.1, 0.01, 0.001}</a:t>
                </a:r>
              </a:p>
              <a:p>
                <a:endParaRPr lang="en-US" sz="1000" dirty="0" smtClean="0"/>
              </a:p>
              <a:p>
                <a:r>
                  <a:rPr lang="en-US" dirty="0" smtClean="0">
                    <a:solidFill>
                      <a:srgbClr val="009900"/>
                    </a:solidFill>
                  </a:rPr>
                  <a:t>Weighted Cascade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𝑖𝑛</m:t>
                            </m:r>
                          </m:sup>
                        </m:sSubSup>
                      </m:den>
                    </m:f>
                  </m:oMath>
                </a14:m>
                <a:endParaRPr lang="en-US" dirty="0" smtClean="0"/>
              </a:p>
              <a:p>
                <a:endParaRPr lang="en-US" sz="1000" dirty="0"/>
              </a:p>
              <a:p>
                <a:r>
                  <a:rPr lang="en-US" dirty="0" smtClean="0">
                    <a:solidFill>
                      <a:srgbClr val="009900"/>
                    </a:solidFill>
                  </a:rPr>
                  <a:t>Random</a:t>
                </a:r>
                <a:r>
                  <a:rPr lang="en-US" dirty="0" smtClean="0"/>
                  <a:t>: weight is chosen </a:t>
                </a:r>
                <a:r>
                  <a:rPr lang="en-US" dirty="0"/>
                  <a:t>uniformly at random </a:t>
                </a:r>
                <a:r>
                  <a:rPr lang="en-US" dirty="0" smtClean="0"/>
                  <a:t>in [0.01,0.2]</a:t>
                </a:r>
              </a:p>
              <a:p>
                <a:endParaRPr lang="en-US" sz="1000" dirty="0"/>
              </a:p>
              <a:p>
                <a:r>
                  <a:rPr lang="en-US" dirty="0" smtClean="0">
                    <a:solidFill>
                      <a:srgbClr val="009900"/>
                    </a:solidFill>
                  </a:rPr>
                  <a:t>Power Law</a:t>
                </a:r>
                <a:r>
                  <a:rPr lang="en-US" dirty="0" smtClean="0"/>
                  <a:t>: </a:t>
                </a:r>
                <a:r>
                  <a:rPr lang="en-US" dirty="0"/>
                  <a:t>weight is chosen </a:t>
                </a:r>
                <a:r>
                  <a:rPr lang="en-US" dirty="0" smtClean="0"/>
                  <a:t>randomly follows the power law distribution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5880"/>
                <a:ext cx="6735889" cy="4906963"/>
              </a:xfrm>
              <a:blipFill rotWithShape="1">
                <a:blip r:embed="rId2"/>
                <a:stretch>
                  <a:fillRect l="-2172" t="-2239" r="-3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743" y="1219200"/>
            <a:ext cx="1882257" cy="177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89" y="3061334"/>
            <a:ext cx="1950911" cy="180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http://upload.wikimedia.org/wikipedia/commons/thumb/8/8a/Long_tail.svg/500px-Long_tail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4845066"/>
            <a:ext cx="238125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102992" y="6059051"/>
            <a:ext cx="36836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[Nguyen &amp; </a:t>
            </a:r>
            <a:r>
              <a:rPr lang="en-US" i="1" dirty="0" err="1" smtClean="0"/>
              <a:t>Zheng</a:t>
            </a:r>
            <a:r>
              <a:rPr lang="en-US" i="1" dirty="0" smtClean="0"/>
              <a:t>, ECML-PKDD 2012]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923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Inference Problems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6360"/>
                <a:ext cx="8229600" cy="4906963"/>
              </a:xfrm>
            </p:spPr>
            <p:txBody>
              <a:bodyPr/>
              <a:lstStyle/>
              <a:p>
                <a:r>
                  <a:rPr lang="en-US" dirty="0" smtClean="0"/>
                  <a:t>Given a log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𝐴</m:t>
                    </m:r>
                    <m:r>
                      <a:rPr lang="en-US" i="1" dirty="0" smtClean="0">
                        <a:latin typeface="Cambria Math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𝑢</m:t>
                            </m:r>
                            <m:r>
                              <a:rPr lang="en-US" i="1" baseline="-25000" dirty="0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𝑎</m:t>
                            </m:r>
                            <m:r>
                              <a:rPr lang="en-US" i="1" baseline="-25000" dirty="0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i="1" baseline="-25000" dirty="0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i="1" dirty="0" smtClean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𝑢</m:t>
                            </m:r>
                            <m:r>
                              <a:rPr lang="en-US" i="1" baseline="-25000" dirty="0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𝑎</m:t>
                            </m:r>
                            <m:r>
                              <a:rPr lang="en-US" i="1" baseline="-25000" dirty="0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i="1" baseline="-25000" dirty="0" smtClean="0">
                                <a:latin typeface="Cambria Math"/>
                              </a:rPr>
                              <m:t>2</m:t>
                            </m:r>
                          </m:e>
                        </m:d>
                        <m:r>
                          <a:rPr lang="en-US" i="1" dirty="0" smtClean="0">
                            <a:latin typeface="Cambria Math"/>
                          </a:rPr>
                          <m:t>,…</m:t>
                        </m:r>
                      </m:e>
                    </m:d>
                  </m:oMath>
                </a14:m>
                <a:endParaRPr lang="en-US" dirty="0" smtClean="0"/>
              </a:p>
              <a:p>
                <a:endParaRPr lang="en-US" sz="1500" dirty="0" smtClean="0"/>
              </a:p>
              <a:p>
                <a:r>
                  <a:rPr lang="en-US" dirty="0" smtClean="0"/>
                  <a:t>P1. Influence model is not given</a:t>
                </a:r>
              </a:p>
              <a:p>
                <a:pPr lvl="1"/>
                <a:r>
                  <a:rPr lang="en-US" dirty="0" smtClean="0"/>
                  <a:t>Assume the influence model (IC, LT …)</a:t>
                </a:r>
              </a:p>
              <a:p>
                <a:pPr lvl="1"/>
                <a:endParaRPr lang="en-US" sz="1500" dirty="0" smtClean="0"/>
              </a:p>
              <a:p>
                <a:r>
                  <a:rPr lang="en-US" dirty="0" smtClean="0"/>
                  <a:t>P2. Social network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 smtClean="0"/>
                  <a:t> is not given</a:t>
                </a:r>
              </a:p>
              <a:p>
                <a:pPr lvl="1"/>
                <a:r>
                  <a:rPr lang="en-US" dirty="0" smtClean="0"/>
                  <a:t>Infer the social network and edge weights</a:t>
                </a:r>
              </a:p>
              <a:p>
                <a:pPr lvl="1"/>
                <a:endParaRPr lang="en-US" sz="1500" dirty="0" smtClean="0"/>
              </a:p>
              <a:p>
                <a:r>
                  <a:rPr lang="en-US" dirty="0" smtClean="0"/>
                  <a:t>P3. Social network is given</a:t>
                </a:r>
              </a:p>
              <a:p>
                <a:pPr lvl="1"/>
                <a:r>
                  <a:rPr lang="en-US" dirty="0" smtClean="0"/>
                  <a:t>Infer edge weights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6360"/>
                <a:ext cx="8229600" cy="4906963"/>
              </a:xfrm>
              <a:blipFill rotWithShape="1">
                <a:blip r:embed="rId2"/>
                <a:stretch>
                  <a:fillRect l="-1778" t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4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P2. Social Network is Not Given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Observe activation time</a:t>
            </a:r>
          </a:p>
          <a:p>
            <a:pPr lvl="1"/>
            <a:r>
              <a:rPr lang="en-US" dirty="0" smtClean="0"/>
              <a:t>E.g.: product purchase, blogs, virus infection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Assume</a:t>
            </a:r>
          </a:p>
          <a:p>
            <a:pPr lvl="1"/>
            <a:r>
              <a:rPr lang="en-US" dirty="0" smtClean="0"/>
              <a:t>Independent cascade model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robability of a successful activation decays (exponentially) with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93815" y="6059051"/>
            <a:ext cx="4892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[Gomez-Rodriguez, </a:t>
            </a:r>
            <a:r>
              <a:rPr lang="en-US" i="1" dirty="0" err="1" smtClean="0"/>
              <a:t>Leskovec</a:t>
            </a:r>
            <a:r>
              <a:rPr lang="en-US" i="1" dirty="0" smtClean="0"/>
              <a:t>, &amp; Krause, KDD 2010]</a:t>
            </a:r>
            <a:endParaRPr lang="en-US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2" y="4114331"/>
            <a:ext cx="7413878" cy="201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62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Cascade Generation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Cascade reaches u at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u</a:t>
                </a:r>
                <a:r>
                  <a:rPr lang="en-US" dirty="0"/>
                  <a:t>, and spreads to u’s neighbors </a:t>
                </a:r>
                <a:r>
                  <a:rPr lang="en-US" dirty="0" smtClean="0"/>
                  <a:t>v</a:t>
                </a:r>
                <a:endParaRPr lang="en-US" dirty="0"/>
              </a:p>
              <a:p>
                <a:r>
                  <a:rPr lang="en-US" dirty="0" smtClean="0"/>
                  <a:t>With </a:t>
                </a:r>
                <a:r>
                  <a:rPr lang="en-US" dirty="0"/>
                  <a:t>probability β cascade propagates along (u, v) and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v</a:t>
                </a:r>
                <a:r>
                  <a:rPr lang="en-US" dirty="0"/>
                  <a:t> =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u</a:t>
                </a:r>
                <a:r>
                  <a:rPr lang="en-US" dirty="0"/>
                  <a:t> + Δ, with Δ ~ </a:t>
                </a:r>
                <a:r>
                  <a:rPr lang="en-US" dirty="0" smtClean="0"/>
                  <a:t>f(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78" t="-2236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893815" y="6059051"/>
            <a:ext cx="4892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[Gomez-Rodriguez, </a:t>
            </a:r>
            <a:r>
              <a:rPr lang="en-US" i="1" dirty="0" err="1" smtClean="0"/>
              <a:t>Leskovec</a:t>
            </a:r>
            <a:r>
              <a:rPr lang="en-US" i="1" dirty="0" smtClean="0"/>
              <a:t>, &amp; Krause, KDD 2010]</a:t>
            </a:r>
            <a:endParaRPr lang="en-US" i="1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046413" y="5170369"/>
            <a:ext cx="295275" cy="271463"/>
          </a:xfrm>
          <a:prstGeom prst="ellipse">
            <a:avLst/>
          </a:prstGeom>
          <a:gradFill rotWithShape="1">
            <a:gsLst>
              <a:gs pos="0">
                <a:srgbClr val="BCBCBC"/>
              </a:gs>
              <a:gs pos="100000">
                <a:srgbClr val="EDEDED"/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pitchFamily="34" charset="0"/>
              </a:rPr>
              <a:t>c</a:t>
            </a:r>
          </a:p>
        </p:txBody>
      </p:sp>
      <p:sp>
        <p:nvSpPr>
          <p:cNvPr id="7" name="Oval 6"/>
          <p:cNvSpPr/>
          <p:nvPr/>
        </p:nvSpPr>
        <p:spPr>
          <a:xfrm>
            <a:off x="3044825" y="5173544"/>
            <a:ext cx="295275" cy="27146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</a:t>
            </a:r>
          </a:p>
        </p:txBody>
      </p:sp>
      <p:sp>
        <p:nvSpPr>
          <p:cNvPr id="8" name="Oval 71"/>
          <p:cNvSpPr/>
          <p:nvPr/>
        </p:nvSpPr>
        <p:spPr>
          <a:xfrm>
            <a:off x="2792413" y="5749807"/>
            <a:ext cx="295275" cy="2714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pitchFamily="34" charset="0"/>
              </a:rPr>
              <a:t>e</a:t>
            </a:r>
          </a:p>
        </p:txBody>
      </p:sp>
      <p:sp>
        <p:nvSpPr>
          <p:cNvPr id="9" name="Oval 71"/>
          <p:cNvSpPr/>
          <p:nvPr/>
        </p:nvSpPr>
        <p:spPr>
          <a:xfrm>
            <a:off x="3402013" y="5749807"/>
            <a:ext cx="295275" cy="2714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pitchFamily="34" charset="0"/>
              </a:rPr>
              <a:t>f</a:t>
            </a:r>
          </a:p>
        </p:txBody>
      </p:sp>
      <p:sp>
        <p:nvSpPr>
          <p:cNvPr id="10" name="Oval 9"/>
          <p:cNvSpPr/>
          <p:nvPr/>
        </p:nvSpPr>
        <p:spPr>
          <a:xfrm>
            <a:off x="2792413" y="5749807"/>
            <a:ext cx="295275" cy="27146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pitchFamily="34" charset="0"/>
              </a:rPr>
              <a:t>e</a:t>
            </a:r>
          </a:p>
        </p:txBody>
      </p:sp>
      <p:sp>
        <p:nvSpPr>
          <p:cNvPr id="11" name="Oval 77"/>
          <p:cNvSpPr/>
          <p:nvPr/>
        </p:nvSpPr>
        <p:spPr>
          <a:xfrm>
            <a:off x="3402013" y="5749807"/>
            <a:ext cx="295275" cy="27146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pitchFamily="34" charset="0"/>
              </a:rPr>
              <a:t>f</a:t>
            </a:r>
          </a:p>
        </p:txBody>
      </p:sp>
      <p:sp>
        <p:nvSpPr>
          <p:cNvPr id="12" name="Oval 77"/>
          <p:cNvSpPr/>
          <p:nvPr/>
        </p:nvSpPr>
        <p:spPr>
          <a:xfrm>
            <a:off x="3044825" y="5173544"/>
            <a:ext cx="295275" cy="27146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</a:t>
            </a:r>
          </a:p>
        </p:txBody>
      </p:sp>
      <p:sp>
        <p:nvSpPr>
          <p:cNvPr id="14" name="Oval 71"/>
          <p:cNvSpPr/>
          <p:nvPr/>
        </p:nvSpPr>
        <p:spPr>
          <a:xfrm>
            <a:off x="3786188" y="4586169"/>
            <a:ext cx="295275" cy="27146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pitchFamily="34" charset="0"/>
              </a:rPr>
              <a:t>b</a:t>
            </a:r>
          </a:p>
        </p:txBody>
      </p:sp>
      <p:sp>
        <p:nvSpPr>
          <p:cNvPr id="15" name="Oval 71"/>
          <p:cNvSpPr>
            <a:spLocks noChangeArrowheads="1"/>
          </p:cNvSpPr>
          <p:nvPr/>
        </p:nvSpPr>
        <p:spPr bwMode="auto">
          <a:xfrm>
            <a:off x="3092450" y="4494094"/>
            <a:ext cx="295275" cy="271463"/>
          </a:xfrm>
          <a:prstGeom prst="ellipse">
            <a:avLst/>
          </a:prstGeom>
          <a:gradFill rotWithShape="1">
            <a:gsLst>
              <a:gs pos="0">
                <a:srgbClr val="BCBCBC"/>
              </a:gs>
              <a:gs pos="100000">
                <a:srgbClr val="EDEDED"/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/>
            <a:r>
              <a:rPr lang="en-US">
                <a:solidFill>
                  <a:srgbClr val="000000"/>
                </a:solidFill>
                <a:latin typeface="Calibri" pitchFamily="34" charset="0"/>
              </a:rPr>
              <a:t>a</a:t>
            </a:r>
          </a:p>
        </p:txBody>
      </p:sp>
      <p:sp>
        <p:nvSpPr>
          <p:cNvPr id="16" name="Oval 15"/>
          <p:cNvSpPr/>
          <p:nvPr/>
        </p:nvSpPr>
        <p:spPr>
          <a:xfrm>
            <a:off x="3783013" y="4584582"/>
            <a:ext cx="293687" cy="2714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</a:t>
            </a:r>
          </a:p>
        </p:txBody>
      </p:sp>
      <p:sp>
        <p:nvSpPr>
          <p:cNvPr id="17" name="Oval 16"/>
          <p:cNvSpPr/>
          <p:nvPr/>
        </p:nvSpPr>
        <p:spPr>
          <a:xfrm>
            <a:off x="3094038" y="4494094"/>
            <a:ext cx="295275" cy="27146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</a:t>
            </a:r>
          </a:p>
        </p:txBody>
      </p:sp>
      <p:cxnSp>
        <p:nvCxnSpPr>
          <p:cNvPr id="18" name="AutoShape 65"/>
          <p:cNvCxnSpPr>
            <a:cxnSpLocks noChangeShapeType="1"/>
          </p:cNvCxnSpPr>
          <p:nvPr/>
        </p:nvCxnSpPr>
        <p:spPr bwMode="auto">
          <a:xfrm>
            <a:off x="3387725" y="4630619"/>
            <a:ext cx="398463" cy="92075"/>
          </a:xfrm>
          <a:prstGeom prst="straightConnector1">
            <a:avLst/>
          </a:prstGeom>
          <a:noFill/>
          <a:ln w="57150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AutoShape 66"/>
          <p:cNvCxnSpPr>
            <a:cxnSpLocks noChangeShapeType="1"/>
            <a:endCxn id="6" idx="0"/>
          </p:cNvCxnSpPr>
          <p:nvPr/>
        </p:nvCxnSpPr>
        <p:spPr bwMode="auto">
          <a:xfrm flipH="1">
            <a:off x="3194050" y="4765557"/>
            <a:ext cx="46038" cy="404812"/>
          </a:xfrm>
          <a:prstGeom prst="straightConnector1">
            <a:avLst/>
          </a:prstGeom>
          <a:noFill/>
          <a:ln w="57150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" name="Oval 19"/>
          <p:cNvSpPr/>
          <p:nvPr/>
        </p:nvSpPr>
        <p:spPr>
          <a:xfrm>
            <a:off x="3094038" y="4494094"/>
            <a:ext cx="295275" cy="27146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3783013" y="4584582"/>
            <a:ext cx="293687" cy="27146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</a:t>
            </a:r>
          </a:p>
        </p:txBody>
      </p:sp>
      <p:cxnSp>
        <p:nvCxnSpPr>
          <p:cNvPr id="22" name="Straight Connector 21"/>
          <p:cNvCxnSpPr>
            <a:stCxn id="17" idx="6"/>
            <a:endCxn id="16" idx="2"/>
          </p:cNvCxnSpPr>
          <p:nvPr/>
        </p:nvCxnSpPr>
        <p:spPr>
          <a:xfrm>
            <a:off x="3389313" y="4630619"/>
            <a:ext cx="393700" cy="90488"/>
          </a:xfrm>
          <a:prstGeom prst="line">
            <a:avLst/>
          </a:prstGeom>
          <a:ln w="57150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71"/>
          <p:cNvSpPr/>
          <p:nvPr/>
        </p:nvSpPr>
        <p:spPr>
          <a:xfrm>
            <a:off x="3706813" y="5216407"/>
            <a:ext cx="295275" cy="2714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</a:t>
            </a:r>
          </a:p>
        </p:txBody>
      </p:sp>
      <p:cxnSp>
        <p:nvCxnSpPr>
          <p:cNvPr id="24" name="AutoShape 70"/>
          <p:cNvCxnSpPr>
            <a:cxnSpLocks noChangeShapeType="1"/>
            <a:stCxn id="20" idx="5"/>
          </p:cNvCxnSpPr>
          <p:nvPr/>
        </p:nvCxnSpPr>
        <p:spPr bwMode="auto">
          <a:xfrm>
            <a:off x="3346450" y="4725869"/>
            <a:ext cx="403225" cy="530225"/>
          </a:xfrm>
          <a:prstGeom prst="straightConnector1">
            <a:avLst/>
          </a:prstGeom>
          <a:noFill/>
          <a:ln w="57150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1801813" y="3387607"/>
            <a:ext cx="5410200" cy="1524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38100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6" name="Rectangle 38"/>
          <p:cNvSpPr>
            <a:spLocks noChangeArrowheads="1"/>
          </p:cNvSpPr>
          <p:nvPr/>
        </p:nvSpPr>
        <p:spPr bwMode="auto">
          <a:xfrm>
            <a:off x="1801813" y="3387607"/>
            <a:ext cx="152400" cy="152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3706813" y="3387607"/>
            <a:ext cx="152400" cy="152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" name="Rectangle 41"/>
          <p:cNvSpPr>
            <a:spLocks noChangeArrowheads="1"/>
          </p:cNvSpPr>
          <p:nvPr/>
        </p:nvSpPr>
        <p:spPr bwMode="auto">
          <a:xfrm>
            <a:off x="5230813" y="3387607"/>
            <a:ext cx="152400" cy="152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9" name="Text Box 48"/>
          <p:cNvSpPr txBox="1">
            <a:spLocks noChangeArrowheads="1"/>
          </p:cNvSpPr>
          <p:nvPr/>
        </p:nvSpPr>
        <p:spPr bwMode="auto">
          <a:xfrm>
            <a:off x="1801813" y="3540007"/>
            <a:ext cx="228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514350" indent="-514350"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3pPr>
            <a:lvl4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4pPr>
            <a:lvl5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US" sz="1800">
                <a:solidFill>
                  <a:schemeClr val="accent1"/>
                </a:solidFill>
              </a:rPr>
              <a:t>t</a:t>
            </a:r>
            <a:r>
              <a:rPr lang="en-US" sz="1800" baseline="-2500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0" name="Text Box 50"/>
          <p:cNvSpPr txBox="1">
            <a:spLocks noChangeArrowheads="1"/>
          </p:cNvSpPr>
          <p:nvPr/>
        </p:nvSpPr>
        <p:spPr bwMode="auto">
          <a:xfrm>
            <a:off x="3706813" y="3540007"/>
            <a:ext cx="228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514350" indent="-514350"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3pPr>
            <a:lvl4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4pPr>
            <a:lvl5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US" sz="1800">
                <a:solidFill>
                  <a:schemeClr val="accent1"/>
                </a:solidFill>
              </a:rPr>
              <a:t>t</a:t>
            </a:r>
            <a:r>
              <a:rPr lang="en-US" sz="1800" baseline="-2500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1" name="Text Box 51"/>
          <p:cNvSpPr txBox="1">
            <a:spLocks noChangeArrowheads="1"/>
          </p:cNvSpPr>
          <p:nvPr/>
        </p:nvSpPr>
        <p:spPr bwMode="auto">
          <a:xfrm>
            <a:off x="5230813" y="3540007"/>
            <a:ext cx="228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514350" indent="-514350"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3pPr>
            <a:lvl4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4pPr>
            <a:lvl5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US" sz="1800">
                <a:solidFill>
                  <a:schemeClr val="accent1"/>
                </a:solidFill>
              </a:rPr>
              <a:t>t</a:t>
            </a:r>
            <a:r>
              <a:rPr lang="en-US" sz="1800" baseline="-2500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32" name="Line 52"/>
          <p:cNvSpPr>
            <a:spLocks noChangeShapeType="1"/>
          </p:cNvSpPr>
          <p:nvPr/>
        </p:nvSpPr>
        <p:spPr bwMode="auto">
          <a:xfrm>
            <a:off x="1878013" y="3921007"/>
            <a:ext cx="1905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33" name="Line 53"/>
          <p:cNvSpPr>
            <a:spLocks noChangeShapeType="1"/>
          </p:cNvSpPr>
          <p:nvPr/>
        </p:nvSpPr>
        <p:spPr bwMode="auto">
          <a:xfrm>
            <a:off x="1878013" y="3997207"/>
            <a:ext cx="34290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34" name="Text Box 56"/>
          <p:cNvSpPr txBox="1">
            <a:spLocks noChangeArrowheads="1"/>
          </p:cNvSpPr>
          <p:nvPr/>
        </p:nvSpPr>
        <p:spPr bwMode="auto">
          <a:xfrm>
            <a:off x="2792413" y="3692407"/>
            <a:ext cx="228600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514350" indent="-514350"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3pPr>
            <a:lvl4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4pPr>
            <a:lvl5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l-GR" sz="1400" i="1">
                <a:solidFill>
                  <a:schemeClr val="accent1"/>
                </a:solidFill>
              </a:rPr>
              <a:t>Δ</a:t>
            </a:r>
            <a:r>
              <a:rPr lang="en-US" sz="1400" i="1" baseline="-2500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5" name="Text Box 58"/>
          <p:cNvSpPr txBox="1">
            <a:spLocks noChangeArrowheads="1"/>
          </p:cNvSpPr>
          <p:nvPr/>
        </p:nvSpPr>
        <p:spPr bwMode="auto">
          <a:xfrm>
            <a:off x="4316413" y="3768607"/>
            <a:ext cx="228600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514350" indent="-514350"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3pPr>
            <a:lvl4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4pPr>
            <a:lvl5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l-GR" sz="1400" i="1">
                <a:solidFill>
                  <a:schemeClr val="accent1"/>
                </a:solidFill>
              </a:rPr>
              <a:t>Δ</a:t>
            </a:r>
            <a:r>
              <a:rPr lang="en-US" sz="1400" i="1" baseline="-2500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36" name="AutoShape 72"/>
          <p:cNvCxnSpPr>
            <a:cxnSpLocks noChangeShapeType="1"/>
            <a:stCxn id="20" idx="5"/>
          </p:cNvCxnSpPr>
          <p:nvPr/>
        </p:nvCxnSpPr>
        <p:spPr bwMode="auto">
          <a:xfrm>
            <a:off x="3346450" y="4725869"/>
            <a:ext cx="403225" cy="530225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80"/>
          <p:cNvCxnSpPr>
            <a:cxnSpLocks noChangeShapeType="1"/>
            <a:endCxn id="10" idx="0"/>
          </p:cNvCxnSpPr>
          <p:nvPr/>
        </p:nvCxnSpPr>
        <p:spPr bwMode="auto">
          <a:xfrm flipH="1">
            <a:off x="2940050" y="5405319"/>
            <a:ext cx="147638" cy="344488"/>
          </a:xfrm>
          <a:prstGeom prst="straightConnector1">
            <a:avLst/>
          </a:prstGeom>
          <a:noFill/>
          <a:ln w="57150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AutoShape 81"/>
          <p:cNvCxnSpPr>
            <a:cxnSpLocks noChangeShapeType="1"/>
          </p:cNvCxnSpPr>
          <p:nvPr/>
        </p:nvCxnSpPr>
        <p:spPr bwMode="auto">
          <a:xfrm>
            <a:off x="3297238" y="5405319"/>
            <a:ext cx="147637" cy="384175"/>
          </a:xfrm>
          <a:prstGeom prst="straightConnector1">
            <a:avLst/>
          </a:prstGeom>
          <a:noFill/>
          <a:ln w="57150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AutoShape 84"/>
          <p:cNvCxnSpPr>
            <a:cxnSpLocks noChangeShapeType="1"/>
            <a:stCxn id="20" idx="4"/>
          </p:cNvCxnSpPr>
          <p:nvPr/>
        </p:nvCxnSpPr>
        <p:spPr bwMode="auto">
          <a:xfrm flipH="1">
            <a:off x="3192463" y="4765557"/>
            <a:ext cx="49212" cy="407987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85"/>
          <p:cNvSpPr>
            <a:spLocks noChangeArrowheads="1"/>
          </p:cNvSpPr>
          <p:nvPr/>
        </p:nvSpPr>
        <p:spPr bwMode="auto">
          <a:xfrm>
            <a:off x="5840413" y="3387607"/>
            <a:ext cx="152400" cy="152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42" name="Rectangle 86"/>
          <p:cNvSpPr>
            <a:spLocks noChangeArrowheads="1"/>
          </p:cNvSpPr>
          <p:nvPr/>
        </p:nvSpPr>
        <p:spPr bwMode="auto">
          <a:xfrm>
            <a:off x="7059613" y="3387607"/>
            <a:ext cx="152400" cy="152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43" name="Line 87"/>
          <p:cNvSpPr>
            <a:spLocks noChangeShapeType="1"/>
          </p:cNvSpPr>
          <p:nvPr/>
        </p:nvSpPr>
        <p:spPr bwMode="auto">
          <a:xfrm>
            <a:off x="5307013" y="4073407"/>
            <a:ext cx="6096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44" name="Line 88"/>
          <p:cNvSpPr>
            <a:spLocks noChangeShapeType="1"/>
          </p:cNvSpPr>
          <p:nvPr/>
        </p:nvSpPr>
        <p:spPr bwMode="auto">
          <a:xfrm>
            <a:off x="5307013" y="4149607"/>
            <a:ext cx="1828800" cy="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45" name="Text Box 89"/>
          <p:cNvSpPr txBox="1">
            <a:spLocks noChangeArrowheads="1"/>
          </p:cNvSpPr>
          <p:nvPr/>
        </p:nvSpPr>
        <p:spPr bwMode="auto">
          <a:xfrm>
            <a:off x="5459413" y="3844807"/>
            <a:ext cx="228600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514350" indent="-514350"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3pPr>
            <a:lvl4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4pPr>
            <a:lvl5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l-GR" sz="1400" i="1">
                <a:solidFill>
                  <a:schemeClr val="accent1"/>
                </a:solidFill>
              </a:rPr>
              <a:t>Δ</a:t>
            </a:r>
            <a:r>
              <a:rPr lang="en-US" sz="1400" i="1" baseline="-2500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46" name="Text Box 90"/>
          <p:cNvSpPr txBox="1">
            <a:spLocks noChangeArrowheads="1"/>
          </p:cNvSpPr>
          <p:nvPr/>
        </p:nvSpPr>
        <p:spPr bwMode="auto">
          <a:xfrm>
            <a:off x="6145213" y="3921007"/>
            <a:ext cx="228600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514350" indent="-514350"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3pPr>
            <a:lvl4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4pPr>
            <a:lvl5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l-GR" sz="1400" i="1">
                <a:solidFill>
                  <a:schemeClr val="accent1"/>
                </a:solidFill>
              </a:rPr>
              <a:t>Δ</a:t>
            </a:r>
            <a:r>
              <a:rPr lang="en-US" sz="1400" i="1" baseline="-25000">
                <a:solidFill>
                  <a:schemeClr val="accent1"/>
                </a:solidFill>
              </a:rPr>
              <a:t>4</a:t>
            </a:r>
          </a:p>
        </p:txBody>
      </p:sp>
      <p:cxnSp>
        <p:nvCxnSpPr>
          <p:cNvPr id="47" name="AutoShape 91"/>
          <p:cNvCxnSpPr>
            <a:cxnSpLocks noChangeShapeType="1"/>
            <a:stCxn id="7" idx="3"/>
          </p:cNvCxnSpPr>
          <p:nvPr/>
        </p:nvCxnSpPr>
        <p:spPr bwMode="auto">
          <a:xfrm flipH="1">
            <a:off x="2940050" y="5405319"/>
            <a:ext cx="147638" cy="344488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AutoShape 93"/>
          <p:cNvCxnSpPr>
            <a:cxnSpLocks noChangeShapeType="1"/>
            <a:stCxn id="7" idx="5"/>
          </p:cNvCxnSpPr>
          <p:nvPr/>
        </p:nvCxnSpPr>
        <p:spPr bwMode="auto">
          <a:xfrm>
            <a:off x="3297238" y="5405319"/>
            <a:ext cx="147637" cy="384175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94"/>
          <p:cNvSpPr txBox="1">
            <a:spLocks noChangeArrowheads="1"/>
          </p:cNvSpPr>
          <p:nvPr/>
        </p:nvSpPr>
        <p:spPr bwMode="auto">
          <a:xfrm>
            <a:off x="5840413" y="3540007"/>
            <a:ext cx="228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514350" indent="-514350"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3pPr>
            <a:lvl4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4pPr>
            <a:lvl5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US" sz="1800">
                <a:solidFill>
                  <a:schemeClr val="accent1"/>
                </a:solidFill>
              </a:rPr>
              <a:t>t</a:t>
            </a:r>
            <a:r>
              <a:rPr lang="en-US" sz="1800" baseline="-2500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50" name="Text Box 95"/>
          <p:cNvSpPr txBox="1">
            <a:spLocks noChangeArrowheads="1"/>
          </p:cNvSpPr>
          <p:nvPr/>
        </p:nvSpPr>
        <p:spPr bwMode="auto">
          <a:xfrm>
            <a:off x="7059613" y="3540007"/>
            <a:ext cx="228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514350" indent="-514350"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1pPr>
            <a:lvl2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2pPr>
            <a:lvl3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3pPr>
            <a:lvl4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4pPr>
            <a:lvl5pPr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6309"/>
              </a:buClr>
              <a:buFont typeface="Wingdings" pitchFamily="2" charset="2"/>
              <a:defRPr sz="2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>
              <a:spcBef>
                <a:spcPct val="50000"/>
              </a:spcBef>
            </a:pPr>
            <a:r>
              <a:rPr lang="en-US" sz="1800">
                <a:solidFill>
                  <a:schemeClr val="accent1"/>
                </a:solidFill>
              </a:rPr>
              <a:t>t</a:t>
            </a:r>
            <a:r>
              <a:rPr lang="en-US" sz="1800" baseline="-25000">
                <a:solidFill>
                  <a:schemeClr val="accent1"/>
                </a:solidFill>
              </a:rPr>
              <a:t>f</a:t>
            </a:r>
          </a:p>
        </p:txBody>
      </p:sp>
      <p:pic>
        <p:nvPicPr>
          <p:cNvPr id="51" name="Picture 2" descr="http://gurmeet.net/Images/coinfli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200" y="4344269"/>
            <a:ext cx="441819" cy="66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2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of a Cascade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u infected v in a cascade c, its transmission probability is:</a:t>
            </a:r>
          </a:p>
          <a:p>
            <a:pPr lvl="1"/>
            <a:r>
              <a:rPr lang="en-US" dirty="0" smtClean="0"/>
              <a:t>P</a:t>
            </a:r>
            <a:r>
              <a:rPr lang="en-US" baseline="-25000" dirty="0" smtClean="0"/>
              <a:t>c</a:t>
            </a:r>
            <a:r>
              <a:rPr lang="en-US" dirty="0" smtClean="0"/>
              <a:t>(u</a:t>
            </a:r>
            <a:r>
              <a:rPr lang="en-US" dirty="0"/>
              <a:t>, v) ~</a:t>
            </a:r>
            <a:r>
              <a:rPr lang="en-US" dirty="0" smtClean="0"/>
              <a:t> </a:t>
            </a:r>
            <a:r>
              <a:rPr lang="en-US" dirty="0"/>
              <a:t>f(</a:t>
            </a:r>
            <a:r>
              <a:rPr lang="en-US" dirty="0" err="1"/>
              <a:t>t</a:t>
            </a:r>
            <a:r>
              <a:rPr lang="en-US" baseline="-25000" dirty="0" err="1"/>
              <a:t>v</a:t>
            </a:r>
            <a:r>
              <a:rPr lang="en-US" dirty="0"/>
              <a:t> -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u</a:t>
            </a:r>
            <a:r>
              <a:rPr lang="en-US" dirty="0" smtClean="0"/>
              <a:t>) with </a:t>
            </a:r>
            <a:r>
              <a:rPr lang="en-US" dirty="0" err="1"/>
              <a:t>t</a:t>
            </a:r>
            <a:r>
              <a:rPr lang="en-US" baseline="-25000" dirty="0" err="1"/>
              <a:t>v</a:t>
            </a:r>
            <a:r>
              <a:rPr lang="en-US" dirty="0"/>
              <a:t> &gt; </a:t>
            </a:r>
            <a:r>
              <a:rPr lang="en-US" dirty="0" err="1"/>
              <a:t>t</a:t>
            </a:r>
            <a:r>
              <a:rPr lang="en-US" baseline="-25000" dirty="0" err="1"/>
              <a:t>u</a:t>
            </a:r>
            <a:r>
              <a:rPr lang="en-US" dirty="0"/>
              <a:t> and (u, v) are </a:t>
            </a:r>
            <a:r>
              <a:rPr lang="en-US" dirty="0" smtClean="0"/>
              <a:t>neighbors</a:t>
            </a:r>
          </a:p>
          <a:p>
            <a:pPr lvl="1"/>
            <a:endParaRPr lang="en-US" sz="1000" dirty="0" smtClean="0"/>
          </a:p>
          <a:p>
            <a:r>
              <a:rPr lang="en-US" dirty="0"/>
              <a:t>To model that in reality any node v in a cascade can have been infected by an </a:t>
            </a:r>
            <a:r>
              <a:rPr lang="en-US" b="1" dirty="0"/>
              <a:t>external influence </a:t>
            </a:r>
            <a:r>
              <a:rPr lang="en-US" b="1" i="1" dirty="0"/>
              <a:t>m</a:t>
            </a:r>
            <a:r>
              <a:rPr lang="en-US" dirty="0"/>
              <a:t>:</a:t>
            </a:r>
            <a:r>
              <a:rPr lang="en-US" i="1" baseline="-25000" dirty="0">
                <a:cs typeface="Times New Roman" pitchFamily="18" charset="0"/>
                <a:sym typeface="Symbol" pitchFamily="18" charset="2"/>
              </a:rPr>
              <a:t>     </a:t>
            </a:r>
            <a:r>
              <a:rPr lang="en-US" i="1" dirty="0">
                <a:cs typeface="Times New Roman" pitchFamily="18" charset="0"/>
              </a:rPr>
              <a:t>P</a:t>
            </a:r>
            <a:r>
              <a:rPr lang="en-US" i="1" baseline="-25000" dirty="0">
                <a:cs typeface="Times New Roman" pitchFamily="18" charset="0"/>
              </a:rPr>
              <a:t>c</a:t>
            </a:r>
            <a:r>
              <a:rPr lang="en-US" i="1" dirty="0">
                <a:cs typeface="Times New Roman" pitchFamily="18" charset="0"/>
              </a:rPr>
              <a:t>(m, j)  </a:t>
            </a:r>
            <a:r>
              <a:rPr lang="en-US" i="1" dirty="0">
                <a:cs typeface="Times New Roman" pitchFamily="18" charset="0"/>
                <a:sym typeface="Symbol" pitchFamily="18" charset="2"/>
              </a:rPr>
              <a:t>=</a:t>
            </a:r>
            <a:r>
              <a:rPr lang="en-US" i="1" dirty="0">
                <a:cs typeface="Times New Roman" pitchFamily="18" charset="0"/>
              </a:rPr>
              <a:t> </a:t>
            </a:r>
            <a:r>
              <a:rPr lang="el-GR" i="1" dirty="0" smtClean="0">
                <a:cs typeface="Times New Roman" pitchFamily="18" charset="0"/>
                <a:sym typeface="Symbol" pitchFamily="18" charset="2"/>
              </a:rPr>
              <a:t>ε</a:t>
            </a:r>
            <a:endParaRPr lang="en-US" i="1" dirty="0" smtClean="0">
              <a:cs typeface="Times New Roman" pitchFamily="18" charset="0"/>
              <a:sym typeface="Symbol" pitchFamily="18" charset="2"/>
            </a:endParaRPr>
          </a:p>
          <a:p>
            <a:endParaRPr lang="en-US" sz="1000" dirty="0"/>
          </a:p>
          <a:p>
            <a:r>
              <a:rPr lang="en-US" dirty="0"/>
              <a:t>Prob. that cascade c </a:t>
            </a:r>
            <a:r>
              <a:rPr lang="en-US" dirty="0" smtClean="0"/>
              <a:t>propagates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in </a:t>
            </a:r>
            <a:r>
              <a:rPr lang="en-US" dirty="0"/>
              <a:t>a tree T:</a:t>
            </a:r>
          </a:p>
          <a:p>
            <a:endParaRPr lang="en-US" dirty="0"/>
          </a:p>
        </p:txBody>
      </p:sp>
      <p:pic>
        <p:nvPicPr>
          <p:cNvPr id="4" name="Picture 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93" y="5293477"/>
            <a:ext cx="274320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594475" y="4502150"/>
            <a:ext cx="1524000" cy="1447800"/>
            <a:chOff x="5095" y="1517"/>
            <a:chExt cx="960" cy="912"/>
          </a:xfrm>
        </p:grpSpPr>
        <p:cxnSp>
          <p:nvCxnSpPr>
            <p:cNvPr id="6" name="Straight Connector 5"/>
            <p:cNvCxnSpPr/>
            <p:nvPr/>
          </p:nvCxnSpPr>
          <p:spPr>
            <a:xfrm rot="16200000" flipH="1">
              <a:off x="5277" y="2066"/>
              <a:ext cx="193" cy="240"/>
            </a:xfrm>
            <a:prstGeom prst="line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5095" y="1517"/>
              <a:ext cx="960" cy="912"/>
              <a:chOff x="5943600" y="2438400"/>
              <a:chExt cx="2362200" cy="2438400"/>
            </a:xfrm>
          </p:grpSpPr>
          <p:cxnSp>
            <p:nvCxnSpPr>
              <p:cNvPr id="8" name="Straight Connector 7"/>
              <p:cNvCxnSpPr>
                <a:stCxn id="15" idx="0"/>
                <a:endCxn id="13" idx="4"/>
              </p:cNvCxnSpPr>
              <p:nvPr/>
            </p:nvCxnSpPr>
            <p:spPr>
              <a:xfrm rot="5400000" flipH="1" flipV="1">
                <a:off x="6515178" y="3620612"/>
                <a:ext cx="1371599" cy="226378"/>
              </a:xfrm>
              <a:prstGeom prst="line">
                <a:avLst/>
              </a:prstGeom>
              <a:ln w="57150" cmpd="sng">
                <a:solidFill>
                  <a:schemeClr val="accent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7" idx="6"/>
                <a:endCxn id="13" idx="2"/>
              </p:cNvCxnSpPr>
              <p:nvPr/>
            </p:nvCxnSpPr>
            <p:spPr>
              <a:xfrm>
                <a:off x="6477555" y="2668337"/>
                <a:ext cx="610235" cy="152399"/>
              </a:xfrm>
              <a:prstGeom prst="line">
                <a:avLst/>
              </a:prstGeom>
              <a:ln w="57150" cmpd="sng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18" idx="7"/>
                <a:endCxn id="13" idx="3"/>
              </p:cNvCxnSpPr>
              <p:nvPr/>
            </p:nvCxnSpPr>
            <p:spPr>
              <a:xfrm rot="5400000" flipH="1" flipV="1">
                <a:off x="6410322" y="2905674"/>
                <a:ext cx="668421" cy="819389"/>
              </a:xfrm>
              <a:prstGeom prst="line">
                <a:avLst/>
              </a:prstGeom>
              <a:ln w="57150" cmpd="sng">
                <a:solidFill>
                  <a:schemeClr val="bg1">
                    <a:lumMod val="50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13" idx="5"/>
                <a:endCxn id="14" idx="1"/>
              </p:cNvCxnSpPr>
              <p:nvPr/>
            </p:nvCxnSpPr>
            <p:spPr>
              <a:xfrm rot="16200000" flipH="1">
                <a:off x="7476323" y="2981403"/>
                <a:ext cx="438484" cy="437991"/>
              </a:xfrm>
              <a:prstGeom prst="line">
                <a:avLst/>
              </a:prstGeom>
              <a:ln w="57150" cmpd="sng">
                <a:solidFill>
                  <a:schemeClr val="bg1">
                    <a:lumMod val="50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15" idx="7"/>
                <a:endCxn id="14" idx="3"/>
              </p:cNvCxnSpPr>
              <p:nvPr/>
            </p:nvCxnSpPr>
            <p:spPr>
              <a:xfrm rot="5400000" flipH="1" flipV="1">
                <a:off x="7209503" y="3781387"/>
                <a:ext cx="743284" cy="666829"/>
              </a:xfrm>
              <a:prstGeom prst="line">
                <a:avLst/>
              </a:prstGeom>
              <a:ln w="57150" cmpd="sng">
                <a:solidFill>
                  <a:schemeClr val="bg1">
                    <a:lumMod val="50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7087790" y="2590799"/>
                <a:ext cx="455216" cy="457201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b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848124" y="3352800"/>
                <a:ext cx="457676" cy="45719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d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858953" y="4419599"/>
                <a:ext cx="455215" cy="457201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e</a:t>
                </a:r>
              </a:p>
            </p:txBody>
          </p:sp>
          <p:cxnSp>
            <p:nvCxnSpPr>
              <p:cNvPr id="16" name="Straight Connector 15"/>
              <p:cNvCxnSpPr>
                <a:stCxn id="18" idx="0"/>
                <a:endCxn id="17" idx="4"/>
              </p:cNvCxnSpPr>
              <p:nvPr/>
            </p:nvCxnSpPr>
            <p:spPr>
              <a:xfrm rot="5400000" flipH="1" flipV="1">
                <a:off x="5867009" y="3201027"/>
                <a:ext cx="687138" cy="76280"/>
              </a:xfrm>
              <a:prstGeom prst="line">
                <a:avLst/>
              </a:prstGeom>
              <a:ln w="57150" cmpd="sng">
                <a:solidFill>
                  <a:schemeClr val="accent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6019879" y="2438400"/>
                <a:ext cx="457676" cy="45719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a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943600" y="3582737"/>
                <a:ext cx="457676" cy="45719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c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019879" y="2438400"/>
                <a:ext cx="457676" cy="45719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a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943600" y="3582737"/>
                <a:ext cx="457676" cy="45719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c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7087790" y="2590799"/>
                <a:ext cx="455216" cy="45720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b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858953" y="4419599"/>
                <a:ext cx="455215" cy="45720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/>
                  <a:t>e</a:t>
                </a:r>
              </a:p>
            </p:txBody>
          </p:sp>
        </p:grpSp>
      </p:grpSp>
      <p:sp>
        <p:nvSpPr>
          <p:cNvPr id="23" name="Oval 22"/>
          <p:cNvSpPr/>
          <p:nvPr/>
        </p:nvSpPr>
        <p:spPr>
          <a:xfrm>
            <a:off x="7432675" y="3663950"/>
            <a:ext cx="365125" cy="36512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 eaLnBrk="1" hangingPunct="1"/>
            <a:r>
              <a:rPr lang="en-US">
                <a:solidFill>
                  <a:srgbClr val="000000"/>
                </a:solidFill>
                <a:latin typeface="Corbel" pitchFamily="34" charset="0"/>
              </a:rPr>
              <a:t>m</a:t>
            </a:r>
          </a:p>
        </p:txBody>
      </p:sp>
      <p:cxnSp>
        <p:nvCxnSpPr>
          <p:cNvPr id="24" name="Straight Arrow Connector 23"/>
          <p:cNvCxnSpPr>
            <a:stCxn id="23" idx="5"/>
          </p:cNvCxnSpPr>
          <p:nvPr/>
        </p:nvCxnSpPr>
        <p:spPr>
          <a:xfrm rot="16200000" flipH="1">
            <a:off x="7629525" y="4089400"/>
            <a:ext cx="449262" cy="2206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Rectangle 46"/>
          <p:cNvSpPr>
            <a:spLocks noChangeArrowheads="1"/>
          </p:cNvSpPr>
          <p:nvPr/>
        </p:nvSpPr>
        <p:spPr bwMode="auto">
          <a:xfrm>
            <a:off x="7813675" y="3968750"/>
            <a:ext cx="274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l-GR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endParaRPr lang="en-US">
              <a:latin typeface="Corbel" pitchFamily="34" charset="0"/>
            </a:endParaRPr>
          </a:p>
        </p:txBody>
      </p:sp>
      <p:cxnSp>
        <p:nvCxnSpPr>
          <p:cNvPr id="26" name="Straight Arrow Connector 25"/>
          <p:cNvCxnSpPr>
            <a:stCxn id="23" idx="4"/>
          </p:cNvCxnSpPr>
          <p:nvPr/>
        </p:nvCxnSpPr>
        <p:spPr>
          <a:xfrm rot="5400000">
            <a:off x="7401718" y="4136232"/>
            <a:ext cx="320675" cy="106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</p:cNvCxnSpPr>
          <p:nvPr/>
        </p:nvCxnSpPr>
        <p:spPr>
          <a:xfrm rot="5400000">
            <a:off x="7196932" y="3982243"/>
            <a:ext cx="296862" cy="282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 61"/>
          <p:cNvSpPr>
            <a:spLocks noChangeArrowheads="1"/>
          </p:cNvSpPr>
          <p:nvPr/>
        </p:nvSpPr>
        <p:spPr bwMode="auto">
          <a:xfrm>
            <a:off x="7508875" y="3968750"/>
            <a:ext cx="274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l-GR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endParaRPr lang="en-US">
              <a:latin typeface="Corbel" pitchFamily="34" charset="0"/>
            </a:endParaRPr>
          </a:p>
        </p:txBody>
      </p:sp>
      <p:sp>
        <p:nvSpPr>
          <p:cNvPr id="29" name="Rectangle 62"/>
          <p:cNvSpPr>
            <a:spLocks noChangeArrowheads="1"/>
          </p:cNvSpPr>
          <p:nvPr/>
        </p:nvSpPr>
        <p:spPr bwMode="auto">
          <a:xfrm>
            <a:off x="7156450" y="3892550"/>
            <a:ext cx="274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l-GR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ε</a:t>
            </a:r>
            <a:endParaRPr lang="en-US">
              <a:latin typeface="Corbe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93815" y="6059051"/>
            <a:ext cx="4892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[Gomez-Rodriguez, </a:t>
            </a:r>
            <a:r>
              <a:rPr lang="en-US" i="1" dirty="0" err="1" smtClean="0"/>
              <a:t>Leskovec</a:t>
            </a:r>
            <a:r>
              <a:rPr lang="en-US" i="1" dirty="0" smtClean="0"/>
              <a:t>, &amp; Krause, KDD 2010]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998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Diffusion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There are many possible propagation trees:</a:t>
            </a:r>
          </a:p>
          <a:p>
            <a:pPr lvl="1"/>
            <a:r>
              <a:rPr lang="en-US" sz="2200" dirty="0"/>
              <a:t>c: (a, 1), (c, 2), (b, 3), (e, 4)</a:t>
            </a:r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1000" dirty="0" smtClean="0"/>
          </a:p>
          <a:p>
            <a:r>
              <a:rPr lang="en-US" sz="2400" dirty="0" smtClean="0"/>
              <a:t>Need to consider </a:t>
            </a:r>
            <a:r>
              <a:rPr lang="en-US" sz="2400" dirty="0" smtClean="0">
                <a:solidFill>
                  <a:srgbClr val="009900"/>
                </a:solidFill>
              </a:rPr>
              <a:t>all possible propagation tree T supported by G</a:t>
            </a:r>
          </a:p>
          <a:p>
            <a:endParaRPr lang="en-US" sz="2600" dirty="0"/>
          </a:p>
          <a:p>
            <a:endParaRPr lang="en-US" sz="1000" dirty="0" smtClean="0"/>
          </a:p>
          <a:p>
            <a:r>
              <a:rPr lang="en-US" sz="2400" dirty="0"/>
              <a:t>Likelihood of a set of cascades C on G:</a:t>
            </a:r>
          </a:p>
          <a:p>
            <a:r>
              <a:rPr lang="en-US" sz="2400" dirty="0"/>
              <a:t>Want to find: </a:t>
            </a:r>
          </a:p>
        </p:txBody>
      </p:sp>
      <p:cxnSp>
        <p:nvCxnSpPr>
          <p:cNvPr id="4" name="Straight Connector 3"/>
          <p:cNvCxnSpPr/>
          <p:nvPr/>
        </p:nvCxnSpPr>
        <p:spPr>
          <a:xfrm rot="16200000" flipH="1">
            <a:off x="4117500" y="3134994"/>
            <a:ext cx="306387" cy="38100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H="1">
            <a:off x="1550513" y="3111181"/>
            <a:ext cx="306388" cy="38100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1260794" y="2238850"/>
            <a:ext cx="1524000" cy="1447800"/>
            <a:chOff x="5943600" y="2438400"/>
            <a:chExt cx="2362200" cy="2438400"/>
          </a:xfrm>
        </p:grpSpPr>
        <p:cxnSp>
          <p:nvCxnSpPr>
            <p:cNvPr id="7" name="Straight Connector 6"/>
            <p:cNvCxnSpPr>
              <a:stCxn id="14" idx="0"/>
              <a:endCxn id="12" idx="4"/>
            </p:cNvCxnSpPr>
            <p:nvPr/>
          </p:nvCxnSpPr>
          <p:spPr>
            <a:xfrm rot="5400000" flipH="1" flipV="1">
              <a:off x="6515180" y="3620612"/>
              <a:ext cx="1371599" cy="226378"/>
            </a:xfrm>
            <a:prstGeom prst="line">
              <a:avLst/>
            </a:prstGeom>
            <a:ln w="57150" cmpd="sng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6" idx="6"/>
              <a:endCxn id="12" idx="2"/>
            </p:cNvCxnSpPr>
            <p:nvPr/>
          </p:nvCxnSpPr>
          <p:spPr>
            <a:xfrm>
              <a:off x="6477556" y="2668337"/>
              <a:ext cx="610235" cy="152399"/>
            </a:xfrm>
            <a:prstGeom prst="line">
              <a:avLst/>
            </a:prstGeom>
            <a:ln w="57150" cmpd="sng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7" idx="7"/>
              <a:endCxn id="12" idx="3"/>
            </p:cNvCxnSpPr>
            <p:nvPr/>
          </p:nvCxnSpPr>
          <p:spPr>
            <a:xfrm rot="5400000" flipH="1" flipV="1">
              <a:off x="6410323" y="2905674"/>
              <a:ext cx="668421" cy="819387"/>
            </a:xfrm>
            <a:prstGeom prst="line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2" idx="5"/>
              <a:endCxn id="13" idx="1"/>
            </p:cNvCxnSpPr>
            <p:nvPr/>
          </p:nvCxnSpPr>
          <p:spPr>
            <a:xfrm rot="16200000" flipH="1">
              <a:off x="7476324" y="2981403"/>
              <a:ext cx="438484" cy="437991"/>
            </a:xfrm>
            <a:prstGeom prst="line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4" idx="7"/>
              <a:endCxn id="13" idx="3"/>
            </p:cNvCxnSpPr>
            <p:nvPr/>
          </p:nvCxnSpPr>
          <p:spPr>
            <a:xfrm rot="5400000" flipH="1" flipV="1">
              <a:off x="7209504" y="3781385"/>
              <a:ext cx="743284" cy="666830"/>
            </a:xfrm>
            <a:prstGeom prst="line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087791" y="2590799"/>
              <a:ext cx="455215" cy="45720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b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848124" y="3352800"/>
              <a:ext cx="457676" cy="457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d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6858952" y="4419599"/>
              <a:ext cx="455216" cy="45720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e</a:t>
              </a:r>
            </a:p>
          </p:txBody>
        </p:sp>
        <p:cxnSp>
          <p:nvCxnSpPr>
            <p:cNvPr id="15" name="Straight Connector 14"/>
            <p:cNvCxnSpPr>
              <a:stCxn id="17" idx="0"/>
              <a:endCxn id="16" idx="4"/>
            </p:cNvCxnSpPr>
            <p:nvPr/>
          </p:nvCxnSpPr>
          <p:spPr>
            <a:xfrm rot="5400000" flipH="1" flipV="1">
              <a:off x="5867009" y="3201029"/>
              <a:ext cx="687138" cy="76279"/>
            </a:xfrm>
            <a:prstGeom prst="line">
              <a:avLst/>
            </a:prstGeom>
            <a:ln w="57150" cmpd="sng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6019880" y="2438400"/>
              <a:ext cx="457676" cy="457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943600" y="3582737"/>
              <a:ext cx="457676" cy="457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c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6019880" y="2438400"/>
              <a:ext cx="457676" cy="4571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5943600" y="3582737"/>
              <a:ext cx="457676" cy="4571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c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7087791" y="2590799"/>
              <a:ext cx="455215" cy="4572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b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6858952" y="4419599"/>
              <a:ext cx="455216" cy="4572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e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>
          <a:xfrm rot="5400000">
            <a:off x="6617813" y="2954019"/>
            <a:ext cx="814387" cy="14605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6"/>
          <p:cNvGrpSpPr>
            <a:grpSpLocks/>
          </p:cNvGrpSpPr>
          <p:nvPr/>
        </p:nvGrpSpPr>
        <p:grpSpPr bwMode="auto">
          <a:xfrm>
            <a:off x="6213794" y="2257900"/>
            <a:ext cx="1524000" cy="1447800"/>
            <a:chOff x="5943600" y="2438400"/>
            <a:chExt cx="2362200" cy="2438400"/>
          </a:xfrm>
        </p:grpSpPr>
        <p:cxnSp>
          <p:nvCxnSpPr>
            <p:cNvPr id="24" name="Straight Connector 23"/>
            <p:cNvCxnSpPr>
              <a:stCxn id="38" idx="1"/>
              <a:endCxn id="36" idx="5"/>
            </p:cNvCxnSpPr>
            <p:nvPr/>
          </p:nvCxnSpPr>
          <p:spPr>
            <a:xfrm rot="16200000" flipV="1">
              <a:off x="6372104" y="3933156"/>
              <a:ext cx="516022" cy="590550"/>
            </a:xfrm>
            <a:prstGeom prst="line">
              <a:avLst/>
            </a:prstGeom>
            <a:ln w="57150" cmpd="sng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3" idx="6"/>
              <a:endCxn id="29" idx="2"/>
            </p:cNvCxnSpPr>
            <p:nvPr/>
          </p:nvCxnSpPr>
          <p:spPr>
            <a:xfrm>
              <a:off x="6477556" y="2668337"/>
              <a:ext cx="610235" cy="152399"/>
            </a:xfrm>
            <a:prstGeom prst="line">
              <a:avLst/>
            </a:prstGeom>
            <a:ln w="57150" cmpd="sng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4" idx="7"/>
              <a:endCxn id="29" idx="3"/>
            </p:cNvCxnSpPr>
            <p:nvPr/>
          </p:nvCxnSpPr>
          <p:spPr>
            <a:xfrm rot="5400000" flipH="1" flipV="1">
              <a:off x="6410323" y="2905674"/>
              <a:ext cx="668421" cy="819387"/>
            </a:xfrm>
            <a:prstGeom prst="line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9" idx="5"/>
              <a:endCxn id="30" idx="1"/>
            </p:cNvCxnSpPr>
            <p:nvPr/>
          </p:nvCxnSpPr>
          <p:spPr>
            <a:xfrm rot="16200000" flipH="1">
              <a:off x="7476324" y="2981403"/>
              <a:ext cx="438484" cy="437991"/>
            </a:xfrm>
            <a:prstGeom prst="line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31" idx="7"/>
              <a:endCxn id="30" idx="3"/>
            </p:cNvCxnSpPr>
            <p:nvPr/>
          </p:nvCxnSpPr>
          <p:spPr>
            <a:xfrm rot="5400000" flipH="1" flipV="1">
              <a:off x="7209504" y="3781385"/>
              <a:ext cx="743284" cy="666830"/>
            </a:xfrm>
            <a:prstGeom prst="line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7087791" y="2590799"/>
              <a:ext cx="455215" cy="45720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b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7848124" y="3352800"/>
              <a:ext cx="457676" cy="457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d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6858953" y="4419599"/>
              <a:ext cx="455216" cy="45720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e</a:t>
              </a:r>
            </a:p>
          </p:txBody>
        </p:sp>
        <p:cxnSp>
          <p:nvCxnSpPr>
            <p:cNvPr id="32" name="Straight Connector 31"/>
            <p:cNvCxnSpPr>
              <a:stCxn id="34" idx="0"/>
              <a:endCxn id="33" idx="4"/>
            </p:cNvCxnSpPr>
            <p:nvPr/>
          </p:nvCxnSpPr>
          <p:spPr>
            <a:xfrm rot="5400000" flipH="1" flipV="1">
              <a:off x="5867009" y="3201029"/>
              <a:ext cx="687138" cy="76279"/>
            </a:xfrm>
            <a:prstGeom prst="line">
              <a:avLst/>
            </a:prstGeom>
            <a:ln w="57150" cmpd="sng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6019880" y="2438400"/>
              <a:ext cx="457676" cy="457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943600" y="3582737"/>
              <a:ext cx="457676" cy="457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c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6019880" y="2438400"/>
              <a:ext cx="457676" cy="4571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5943600" y="3582737"/>
              <a:ext cx="457676" cy="4571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c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7087791" y="2590799"/>
              <a:ext cx="455215" cy="4572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b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6858953" y="4419599"/>
              <a:ext cx="455216" cy="4572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e</a:t>
              </a:r>
            </a:p>
          </p:txBody>
        </p:sp>
      </p:grpSp>
      <p:grpSp>
        <p:nvGrpSpPr>
          <p:cNvPr id="39" name="Group 26"/>
          <p:cNvGrpSpPr>
            <a:grpSpLocks/>
          </p:cNvGrpSpPr>
          <p:nvPr/>
        </p:nvGrpSpPr>
        <p:grpSpPr bwMode="auto">
          <a:xfrm>
            <a:off x="3851594" y="2257900"/>
            <a:ext cx="1524000" cy="1447800"/>
            <a:chOff x="5943600" y="2438400"/>
            <a:chExt cx="2362200" cy="2438400"/>
          </a:xfrm>
        </p:grpSpPr>
        <p:cxnSp>
          <p:nvCxnSpPr>
            <p:cNvPr id="40" name="Straight Connector 39"/>
            <p:cNvCxnSpPr>
              <a:stCxn id="47" idx="0"/>
              <a:endCxn id="45" idx="4"/>
            </p:cNvCxnSpPr>
            <p:nvPr/>
          </p:nvCxnSpPr>
          <p:spPr>
            <a:xfrm rot="5400000" flipH="1" flipV="1">
              <a:off x="6515180" y="3620612"/>
              <a:ext cx="1371599" cy="226378"/>
            </a:xfrm>
            <a:prstGeom prst="line">
              <a:avLst/>
            </a:prstGeom>
            <a:ln w="57150" cmpd="sng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2" idx="7"/>
              <a:endCxn id="53" idx="3"/>
            </p:cNvCxnSpPr>
            <p:nvPr/>
          </p:nvCxnSpPr>
          <p:spPr>
            <a:xfrm rot="5400000" flipH="1" flipV="1">
              <a:off x="6410323" y="2905674"/>
              <a:ext cx="668421" cy="819387"/>
            </a:xfrm>
            <a:prstGeom prst="line">
              <a:avLst/>
            </a:prstGeom>
            <a:ln w="57150" cmpd="sng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1" idx="6"/>
              <a:endCxn id="53" idx="2"/>
            </p:cNvCxnSpPr>
            <p:nvPr/>
          </p:nvCxnSpPr>
          <p:spPr>
            <a:xfrm>
              <a:off x="6477556" y="2668337"/>
              <a:ext cx="610235" cy="152399"/>
            </a:xfrm>
            <a:prstGeom prst="line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5" idx="5"/>
              <a:endCxn id="46" idx="1"/>
            </p:cNvCxnSpPr>
            <p:nvPr/>
          </p:nvCxnSpPr>
          <p:spPr>
            <a:xfrm rot="16200000" flipH="1">
              <a:off x="7476324" y="2981403"/>
              <a:ext cx="438484" cy="437991"/>
            </a:xfrm>
            <a:prstGeom prst="line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7" idx="7"/>
              <a:endCxn id="46" idx="3"/>
            </p:cNvCxnSpPr>
            <p:nvPr/>
          </p:nvCxnSpPr>
          <p:spPr>
            <a:xfrm rot="5400000" flipH="1" flipV="1">
              <a:off x="7209504" y="3781385"/>
              <a:ext cx="743284" cy="666830"/>
            </a:xfrm>
            <a:prstGeom prst="line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7087791" y="2590799"/>
              <a:ext cx="455215" cy="45720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b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7848124" y="3352800"/>
              <a:ext cx="457676" cy="457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d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6858952" y="4419599"/>
              <a:ext cx="455216" cy="457201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e</a:t>
              </a:r>
            </a:p>
          </p:txBody>
        </p:sp>
        <p:cxnSp>
          <p:nvCxnSpPr>
            <p:cNvPr id="48" name="Straight Connector 47"/>
            <p:cNvCxnSpPr>
              <a:stCxn id="50" idx="0"/>
              <a:endCxn id="49" idx="4"/>
            </p:cNvCxnSpPr>
            <p:nvPr/>
          </p:nvCxnSpPr>
          <p:spPr>
            <a:xfrm rot="5400000" flipH="1" flipV="1">
              <a:off x="5867009" y="3201029"/>
              <a:ext cx="687138" cy="76279"/>
            </a:xfrm>
            <a:prstGeom prst="line">
              <a:avLst/>
            </a:prstGeom>
            <a:ln w="57150" cmpd="sng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6019880" y="2438400"/>
              <a:ext cx="457676" cy="457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943600" y="3582737"/>
              <a:ext cx="457676" cy="457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c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6019880" y="2438400"/>
              <a:ext cx="457676" cy="4571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5943600" y="3582737"/>
              <a:ext cx="457676" cy="4571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c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7087791" y="2590799"/>
              <a:ext cx="455215" cy="4572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b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6858952" y="4419599"/>
              <a:ext cx="455216" cy="4572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e</a:t>
              </a:r>
            </a:p>
          </p:txBody>
        </p:sp>
      </p:grpSp>
      <p:pic>
        <p:nvPicPr>
          <p:cNvPr id="55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83" y="4576162"/>
            <a:ext cx="4586683" cy="45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72" y="5177473"/>
            <a:ext cx="25908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65" y="5556029"/>
            <a:ext cx="2411254" cy="65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130035" y="6059051"/>
            <a:ext cx="4892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[Gomez-Rodriguez, </a:t>
            </a:r>
            <a:r>
              <a:rPr lang="en-US" i="1" dirty="0" err="1" smtClean="0"/>
              <a:t>Leskovec</a:t>
            </a:r>
            <a:r>
              <a:rPr lang="en-US" i="1" dirty="0" smtClean="0"/>
              <a:t>, &amp; Krause, KDD 2010]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2477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643" y="4104006"/>
            <a:ext cx="2743200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Alternative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9900"/>
                </a:solidFill>
              </a:rPr>
              <a:t>We </a:t>
            </a:r>
            <a:r>
              <a:rPr lang="en-US" sz="2400" dirty="0" smtClean="0">
                <a:solidFill>
                  <a:srgbClr val="009900"/>
                </a:solidFill>
              </a:rPr>
              <a:t>consider only </a:t>
            </a:r>
            <a:r>
              <a:rPr lang="en-US" sz="2400" dirty="0">
                <a:solidFill>
                  <a:srgbClr val="009900"/>
                </a:solidFill>
              </a:rPr>
              <a:t>the most likely tree</a:t>
            </a:r>
          </a:p>
          <a:p>
            <a:r>
              <a:rPr lang="en-US" sz="2400" dirty="0"/>
              <a:t>Maximum log-likelihood for a cascade c under a graph G:		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Log-likelihood of G given a set of cascades C: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Problem is </a:t>
            </a:r>
            <a:r>
              <a:rPr lang="en-US" sz="2400" dirty="0" smtClean="0">
                <a:solidFill>
                  <a:srgbClr val="009900"/>
                </a:solidFill>
              </a:rPr>
              <a:t>NP-Hard</a:t>
            </a:r>
            <a:r>
              <a:rPr lang="en-US" sz="2400" dirty="0" smtClean="0"/>
              <a:t> (Max-k-Cover)</a:t>
            </a:r>
          </a:p>
          <a:p>
            <a:r>
              <a:rPr lang="en-US" sz="2400" dirty="0" smtClean="0"/>
              <a:t>Devise an algorithm to solve nearly optimal in </a:t>
            </a:r>
            <a:r>
              <a:rPr lang="en-US" sz="2400" dirty="0" smtClean="0">
                <a:solidFill>
                  <a:srgbClr val="009900"/>
                </a:solidFill>
              </a:rPr>
              <a:t>O(N</a:t>
            </a:r>
            <a:r>
              <a:rPr lang="en-US" sz="2400" baseline="30000" dirty="0" smtClean="0">
                <a:solidFill>
                  <a:srgbClr val="009900"/>
                </a:solidFill>
              </a:rPr>
              <a:t>2</a:t>
            </a:r>
            <a:r>
              <a:rPr lang="en-US" sz="2400" dirty="0" smtClean="0">
                <a:solidFill>
                  <a:srgbClr val="009900"/>
                </a:solidFill>
              </a:rPr>
              <a:t>)</a:t>
            </a:r>
            <a:endParaRPr lang="en-US" sz="2400" dirty="0">
              <a:solidFill>
                <a:srgbClr val="009900"/>
              </a:solidFill>
            </a:endParaRPr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543" y="2476818"/>
            <a:ext cx="34417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7" r="24632"/>
          <a:stretch>
            <a:fillRect/>
          </a:stretch>
        </p:blipFill>
        <p:spPr bwMode="auto">
          <a:xfrm>
            <a:off x="6474143" y="2476818"/>
            <a:ext cx="83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Line 17"/>
          <p:cNvSpPr>
            <a:spLocks noChangeShapeType="1"/>
          </p:cNvSpPr>
          <p:nvPr/>
        </p:nvSpPr>
        <p:spPr bwMode="auto">
          <a:xfrm flipH="1">
            <a:off x="4111943" y="2324418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0" name="Line 19"/>
          <p:cNvSpPr>
            <a:spLocks noChangeShapeType="1"/>
          </p:cNvSpPr>
          <p:nvPr/>
        </p:nvSpPr>
        <p:spPr bwMode="auto">
          <a:xfrm>
            <a:off x="4111943" y="2324418"/>
            <a:ext cx="2209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321743" y="2324418"/>
            <a:ext cx="3048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04" y="4096386"/>
            <a:ext cx="243840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585812" y="3900012"/>
            <a:ext cx="3852862" cy="1066800"/>
          </a:xfrm>
          <a:prstGeom prst="roundRect">
            <a:avLst>
              <a:gd name="adj" fmla="val 16667"/>
            </a:avLst>
          </a:prstGeom>
          <a:solidFill>
            <a:schemeClr val="accent2">
              <a:alpha val="20000"/>
            </a:schemeClr>
          </a:solidFill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eaLnBrk="1">
              <a:lnSpc>
                <a:spcPct val="90000"/>
              </a:lnSpc>
              <a:spcBef>
                <a:spcPct val="20000"/>
              </a:spcBef>
              <a:buClr>
                <a:srgbClr val="FF6309"/>
              </a:buClr>
              <a:buFont typeface="Wingdings" pitchFamily="2" charset="2"/>
              <a:buNone/>
            </a:pPr>
            <a:endParaRPr lang="en-US" sz="260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30035" y="6059051"/>
            <a:ext cx="4892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[Gomez-Rodriguez, </a:t>
            </a:r>
            <a:r>
              <a:rPr lang="en-US" i="1" dirty="0" err="1" smtClean="0"/>
              <a:t>Leskovec</a:t>
            </a:r>
            <a:r>
              <a:rPr lang="en-US" i="1" dirty="0" smtClean="0"/>
              <a:t>, &amp; Krause, KDD 2010]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898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P3. Social Network is Given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data: (1) social graph and (2) action log of past propagations</a:t>
            </a:r>
          </a:p>
          <a:p>
            <a:r>
              <a:rPr lang="en-US" dirty="0" smtClean="0"/>
              <a:t>Find: propagation weight on edges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89" y="2752736"/>
            <a:ext cx="7367771" cy="343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64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926" y="1243263"/>
            <a:ext cx="8750968" cy="49069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9900"/>
                </a:solidFill>
              </a:rPr>
              <a:t>Part </a:t>
            </a:r>
            <a:r>
              <a:rPr lang="en-US" b="1" dirty="0" smtClean="0">
                <a:solidFill>
                  <a:srgbClr val="009900"/>
                </a:solidFill>
              </a:rPr>
              <a:t>I.</a:t>
            </a:r>
            <a:r>
              <a:rPr lang="en-US" dirty="0" smtClean="0"/>
              <a:t> Motivation and Background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9900"/>
                </a:solidFill>
              </a:rPr>
              <a:t>Part </a:t>
            </a:r>
            <a:r>
              <a:rPr lang="en-US" b="1" dirty="0" smtClean="0">
                <a:solidFill>
                  <a:srgbClr val="009900"/>
                </a:solidFill>
              </a:rPr>
              <a:t>II.</a:t>
            </a:r>
            <a:r>
              <a:rPr lang="en-US" dirty="0" smtClean="0"/>
              <a:t> Learning Influence Model and Probabilities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9900"/>
                </a:solidFill>
              </a:rPr>
              <a:t>Part </a:t>
            </a:r>
            <a:r>
              <a:rPr lang="en-US" b="1" dirty="0" smtClean="0">
                <a:solidFill>
                  <a:srgbClr val="009900"/>
                </a:solidFill>
              </a:rPr>
              <a:t>III.</a:t>
            </a:r>
            <a:r>
              <a:rPr lang="en-US" dirty="0" smtClean="0"/>
              <a:t> Learning Social Rank and Hierarchy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9900"/>
                </a:solidFill>
              </a:rPr>
              <a:t>Part </a:t>
            </a:r>
            <a:r>
              <a:rPr lang="en-US" b="1" dirty="0" smtClean="0">
                <a:solidFill>
                  <a:srgbClr val="009900"/>
                </a:solidFill>
              </a:rPr>
              <a:t>IV.</a:t>
            </a:r>
            <a:r>
              <a:rPr lang="en-US" dirty="0" smtClean="0"/>
              <a:t> Research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Weight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Assume </a:t>
            </a:r>
            <a:r>
              <a:rPr lang="en-US" sz="2500" dirty="0"/>
              <a:t>i</a:t>
            </a:r>
            <a:r>
              <a:rPr lang="en-US" sz="2500" dirty="0" smtClean="0"/>
              <a:t>ndependent cascade model</a:t>
            </a:r>
          </a:p>
          <a:p>
            <a:endParaRPr lang="en-US" sz="1000" dirty="0" smtClean="0"/>
          </a:p>
          <a:p>
            <a:r>
              <a:rPr lang="en-US" sz="2500" dirty="0" smtClean="0"/>
              <a:t>Assume weights remain constant over time</a:t>
            </a:r>
          </a:p>
          <a:p>
            <a:endParaRPr lang="en-US" sz="1000" dirty="0" smtClean="0"/>
          </a:p>
          <a:p>
            <a:r>
              <a:rPr lang="en-US" sz="2500" dirty="0" smtClean="0"/>
              <a:t>Given</a:t>
            </a:r>
          </a:p>
          <a:p>
            <a:pPr lvl="1"/>
            <a:r>
              <a:rPr lang="en-US" sz="2100" dirty="0" smtClean="0"/>
              <a:t>Network graph G</a:t>
            </a:r>
          </a:p>
          <a:p>
            <a:pPr lvl="1"/>
            <a:r>
              <a:rPr lang="en-US" sz="2100" dirty="0" smtClean="0"/>
              <a:t>D(0), D(1), … D(t) </a:t>
            </a:r>
            <a:r>
              <a:rPr lang="en-US" sz="2100" dirty="0" smtClean="0">
                <a:sym typeface="Wingdings" pitchFamily="2" charset="2"/>
              </a:rPr>
              <a:t> newly activated nodes at time t</a:t>
            </a:r>
          </a:p>
          <a:p>
            <a:pPr lvl="1"/>
            <a:endParaRPr lang="en-US" sz="1000" dirty="0" smtClean="0">
              <a:sym typeface="Wingdings" pitchFamily="2" charset="2"/>
            </a:endParaRPr>
          </a:p>
          <a:p>
            <a:r>
              <a:rPr lang="en-US" sz="2500" dirty="0" smtClean="0">
                <a:sym typeface="Wingdings" pitchFamily="2" charset="2"/>
              </a:rPr>
              <a:t>For a link (</a:t>
            </a:r>
            <a:r>
              <a:rPr lang="en-US" sz="2500" dirty="0" err="1" smtClean="0">
                <a:sym typeface="Wingdings" pitchFamily="2" charset="2"/>
              </a:rPr>
              <a:t>v,w</a:t>
            </a:r>
            <a:r>
              <a:rPr lang="en-US" sz="2500" dirty="0" smtClean="0">
                <a:sym typeface="Wingdings" pitchFamily="2" charset="2"/>
              </a:rPr>
              <a:t>), node w is activated at (t+1) with </a:t>
            </a:r>
            <a:r>
              <a:rPr lang="en-US" sz="2500" dirty="0" err="1" smtClean="0">
                <a:sym typeface="Wingdings" pitchFamily="2" charset="2"/>
              </a:rPr>
              <a:t>prob</a:t>
            </a:r>
            <a:endParaRPr lang="en-US" sz="2500" dirty="0" smtClean="0">
              <a:sym typeface="Wingdings" pitchFamily="2" charset="2"/>
            </a:endParaRPr>
          </a:p>
          <a:p>
            <a:endParaRPr lang="en-US" sz="2500" dirty="0">
              <a:sym typeface="Wingdings" pitchFamily="2" charset="2"/>
            </a:endParaRPr>
          </a:p>
          <a:p>
            <a:endParaRPr lang="en-US" sz="2500" dirty="0" smtClean="0">
              <a:sym typeface="Wingdings" pitchFamily="2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1327" y="6059051"/>
            <a:ext cx="22815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[Saito et al., KES 2008]</a:t>
            </a:r>
            <a:endParaRPr lang="en-US" i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620" y="1289218"/>
            <a:ext cx="1859280" cy="1133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27238"/>
            <a:ext cx="3341370" cy="604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17"/>
          <p:cNvSpPr>
            <a:spLocks noChangeShapeType="1"/>
          </p:cNvSpPr>
          <p:nvPr/>
        </p:nvSpPr>
        <p:spPr bwMode="auto">
          <a:xfrm flipH="1">
            <a:off x="3264217" y="5345274"/>
            <a:ext cx="1000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 flipV="1">
            <a:off x="4264342" y="5131596"/>
            <a:ext cx="249555" cy="2136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01760" y="5160608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 set</a:t>
            </a:r>
            <a:endParaRPr lang="en-US" dirty="0"/>
          </a:p>
        </p:txBody>
      </p:sp>
      <p:sp>
        <p:nvSpPr>
          <p:cNvPr id="12" name="Line 17"/>
          <p:cNvSpPr>
            <a:spLocks noChangeShapeType="1"/>
          </p:cNvSpPr>
          <p:nvPr/>
        </p:nvSpPr>
        <p:spPr bwMode="auto">
          <a:xfrm>
            <a:off x="5913119" y="5131596"/>
            <a:ext cx="108203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 flipH="1" flipV="1">
            <a:off x="5656897" y="4917918"/>
            <a:ext cx="256223" cy="2136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04885" y="494693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Diffusion </a:t>
            </a:r>
            <a:r>
              <a:rPr lang="en-US" dirty="0" err="1" smtClean="0"/>
              <a:t>prob</a:t>
            </a:r>
            <a:endParaRPr lang="en-US" dirty="0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5166359" y="5345274"/>
            <a:ext cx="108203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 flipH="1" flipV="1">
            <a:off x="4910137" y="5131596"/>
            <a:ext cx="256223" cy="2136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96275" y="5160608"/>
            <a:ext cx="184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active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Weight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sym typeface="Wingdings" pitchFamily="2" charset="2"/>
                  </a:rPr>
                  <a:t>Define the cumulative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sym typeface="Wingdings" pitchFamily="2" charset="2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  <a:sym typeface="Wingdings" pitchFamily="2" charset="2"/>
                      </a:rPr>
                      <m:t>=</m:t>
                    </m:r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  <a:sym typeface="Wingdings" pitchFamily="2" charset="2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𝜏</m:t>
                        </m:r>
                        <m:r>
                          <a:rPr lang="en-US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≤</m:t>
                        </m:r>
                        <m:r>
                          <a:rPr lang="en-US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𝑡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𝐷</m:t>
                        </m:r>
                        <m:r>
                          <a:rPr lang="en-US" i="1">
                            <a:latin typeface="Cambria Math"/>
                            <a:sym typeface="Wingdings" pitchFamily="2" charset="2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𝜏</m:t>
                        </m:r>
                        <m:r>
                          <a:rPr lang="en-US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ym typeface="Wingdings" pitchFamily="2" charset="2"/>
                </a:endParaRPr>
              </a:p>
              <a:p>
                <a:r>
                  <a:rPr lang="en-US" dirty="0" smtClean="0">
                    <a:sym typeface="Wingdings" pitchFamily="2" charset="2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  <a:sym typeface="Wingdings" pitchFamily="2" charset="2"/>
                      </a:rPr>
                      <m:t>𝜃</m:t>
                    </m:r>
                    <m:r>
                      <a:rPr lang="en-US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}</m:t>
                    </m:r>
                  </m:oMath>
                </a14:m>
                <a:endParaRPr lang="en-US" dirty="0" smtClean="0">
                  <a:sym typeface="Wingdings" pitchFamily="2" charset="2"/>
                </a:endParaRPr>
              </a:p>
              <a:p>
                <a:r>
                  <a:rPr lang="en-US" dirty="0" smtClean="0">
                    <a:sym typeface="Wingdings" pitchFamily="2" charset="2"/>
                  </a:rPr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  <a:sym typeface="Wingdings" pitchFamily="2" charset="2"/>
                      </a:rPr>
                      <m:t>𝜃</m:t>
                    </m:r>
                  </m:oMath>
                </a14:m>
                <a:r>
                  <a:rPr lang="en-US" dirty="0" smtClean="0">
                    <a:sym typeface="Wingdings" pitchFamily="2" charset="2"/>
                  </a:rPr>
                  <a:t> that maximizes the likelihood </a:t>
                </a:r>
                <a:r>
                  <a:rPr lang="en-US" dirty="0">
                    <a:sym typeface="Wingdings" pitchFamily="2" charset="2"/>
                  </a:rPr>
                  <a:t>function </a:t>
                </a:r>
                <a:endParaRPr lang="en-US" dirty="0" smtClean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 smtClean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 smtClean="0">
                    <a:sym typeface="Wingdings" pitchFamily="2" charset="2"/>
                  </a:rPr>
                  <a:t>Solved with an </a:t>
                </a:r>
                <a:r>
                  <a:rPr lang="en-US" dirty="0" smtClean="0">
                    <a:solidFill>
                      <a:srgbClr val="009900"/>
                    </a:solidFill>
                    <a:sym typeface="Wingdings" pitchFamily="2" charset="2"/>
                  </a:rPr>
                  <a:t>EM algorithm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itchFamily="2" charset="2"/>
                  </a:rPr>
                  <a:t>	</a:t>
                </a:r>
                <a:r>
                  <a:rPr lang="en-US" dirty="0" smtClean="0">
                    <a:sym typeface="Wingdings" pitchFamily="2" charset="2"/>
                  </a:rPr>
                  <a:t>Very expensive (not scalable)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itchFamily="2" charset="2"/>
                  </a:rPr>
                  <a:t>	</a:t>
                </a:r>
                <a:r>
                  <a:rPr lang="en-US" dirty="0" smtClean="0">
                    <a:sym typeface="Wingdings" pitchFamily="2" charset="2"/>
                  </a:rPr>
                  <a:t>Assumes influence weights remain constant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78" t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741327" y="6059051"/>
            <a:ext cx="22815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[Saito et al., KES 2008]</a:t>
            </a:r>
            <a:endParaRPr lang="en-US" i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28" y="2849416"/>
            <a:ext cx="6037455" cy="853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ine 17"/>
          <p:cNvSpPr>
            <a:spLocks noChangeShapeType="1"/>
          </p:cNvSpPr>
          <p:nvPr/>
        </p:nvSpPr>
        <p:spPr bwMode="auto">
          <a:xfrm flipH="1">
            <a:off x="2182178" y="3920651"/>
            <a:ext cx="1000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flipV="1">
            <a:off x="3182303" y="3706973"/>
            <a:ext cx="249555" cy="2136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0574" y="3735985"/>
            <a:ext cx="13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Success </a:t>
            </a:r>
            <a:r>
              <a:rPr lang="en-US" dirty="0" err="1" smtClean="0"/>
              <a:t>prob</a:t>
            </a:r>
            <a:endParaRPr lang="en-US" dirty="0"/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>
            <a:off x="6012180" y="3920651"/>
            <a:ext cx="108203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 flipH="1" flipV="1">
            <a:off x="5755958" y="3706973"/>
            <a:ext cx="256223" cy="2136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50656" y="3735985"/>
            <a:ext cx="130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Failure </a:t>
            </a:r>
            <a:r>
              <a:rPr lang="en-US" dirty="0" err="1" smtClean="0"/>
              <a:t>prob</a:t>
            </a:r>
            <a:endParaRPr lang="en-US" dirty="0"/>
          </a:p>
        </p:txBody>
      </p:sp>
      <p:pic>
        <p:nvPicPr>
          <p:cNvPr id="8194" name="Picture 2" descr="http://3.bp.blogspot.com/-Sih6A_AJ65o/TiW4NV-KQBI/AAAAAAAAAIw/aRQnepWNNgo/s1600/sad_fa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4" y="4853940"/>
            <a:ext cx="453389" cy="4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3.bp.blogspot.com/-Sih6A_AJ65o/TiW4NV-KQBI/AAAAAAAAAIw/aRQnepWNNgo/s1600/sad_fa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5391149"/>
            <a:ext cx="453389" cy="45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91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rgbClr val="009900"/>
                    </a:solidFill>
                  </a:rPr>
                  <a:t>Bernoulli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err="1" smtClean="0">
                    <a:solidFill>
                      <a:srgbClr val="009900"/>
                    </a:solidFill>
                  </a:rPr>
                  <a:t>Jaccard</a:t>
                </a:r>
                <a:r>
                  <a:rPr lang="en-US" dirty="0" smtClean="0"/>
                  <a:t>: measure similarity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i="1">
                                <a:latin typeface="Cambria Math"/>
                              </a:rPr>
                              <m:t>→</m:t>
                            </m:r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i="1">
                                <a:latin typeface="Cambria Math"/>
                              </a:rPr>
                              <m:t>𝑢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>
                    <a:solidFill>
                      <a:srgbClr val="009900"/>
                    </a:solidFill>
                  </a:rPr>
                  <a:t>Partial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credits</a:t>
                </a:r>
                <a:r>
                  <a:rPr lang="en-US" dirty="0" smtClean="0"/>
                  <a:t>: user might get influence from all of his neighbors </a:t>
                </a:r>
                <a:r>
                  <a:rPr lang="en-US" dirty="0" smtClean="0">
                    <a:sym typeface="Wingdings" pitchFamily="2" charset="2"/>
                  </a:rPr>
                  <a:t> give equal credit to each of them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𝑐𝑟𝑒𝑑𝑖𝑡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𝐼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:r>
                  <a:rPr lang="en-US" sz="2600" dirty="0" smtClean="0"/>
                  <a:t>Then the propagation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𝑢</m:t>
                          </m:r>
                          <m:r>
                            <a:rPr lang="en-US" sz="1600" i="1">
                              <a:latin typeface="Cambria Math"/>
                            </a:rPr>
                            <m:t>,</m:t>
                          </m:r>
                          <m:r>
                            <a:rPr lang="en-US" sz="1600" i="1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en-US" sz="1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𝑐𝑟𝑒𝑑𝑖𝑡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78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34788" y="6059051"/>
            <a:ext cx="4388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Goyal</a:t>
            </a:r>
            <a:r>
              <a:rPr lang="en-US" i="1" dirty="0" smtClean="0"/>
              <a:t>, </a:t>
            </a:r>
            <a:r>
              <a:rPr lang="en-US" i="1" dirty="0" err="1" smtClean="0"/>
              <a:t>Bonchi</a:t>
            </a:r>
            <a:r>
              <a:rPr lang="en-US" i="1" dirty="0" smtClean="0"/>
              <a:t>, &amp; </a:t>
            </a:r>
            <a:r>
              <a:rPr lang="en-US" i="1" dirty="0" err="1" smtClean="0"/>
              <a:t>Lakshmanan</a:t>
            </a:r>
            <a:r>
              <a:rPr lang="en-US" i="1" dirty="0" smtClean="0"/>
              <a:t>, WSDM 2010]</a:t>
            </a:r>
            <a:endParaRPr lang="en-US" i="1" dirty="0"/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4290060" y="1415856"/>
            <a:ext cx="464821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64656" y="1240995"/>
            <a:ext cx="217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Actions spread u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v</a:t>
            </a:r>
            <a:endParaRPr lang="en-US" dirty="0"/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>
            <a:off x="4290061" y="1794993"/>
            <a:ext cx="46482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78098" y="1610327"/>
            <a:ext cx="178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actions of u</a:t>
            </a:r>
            <a:endParaRPr lang="en-US" dirty="0"/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 flipH="1" flipV="1">
            <a:off x="8077200" y="2363014"/>
            <a:ext cx="0" cy="26985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13921" y="1716685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Actions of either</a:t>
            </a:r>
          </a:p>
          <a:p>
            <a:pPr algn="ctr"/>
            <a:r>
              <a:rPr lang="en-US" dirty="0" smtClean="0"/>
              <a:t>u or v</a:t>
            </a:r>
            <a:endParaRPr lang="en-US" dirty="0"/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 flipH="1" flipV="1">
            <a:off x="6968877" y="2632871"/>
            <a:ext cx="110832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Varying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>
                    <a:solidFill>
                      <a:srgbClr val="009900"/>
                    </a:solidFill>
                  </a:rPr>
                  <a:t>Continuous time (CT)</a:t>
                </a:r>
                <a:r>
                  <a:rPr lang="en-US" sz="2400" dirty="0" smtClean="0"/>
                  <a:t>: prob. decays exponentially in time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sup>
                      </m:sSub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𝑣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𝑜</m:t>
                          </m:r>
                        </m:sup>
                      </m:sSubSup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 smtClean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lvl="1"/>
                <a:endParaRPr lang="en-US" sz="1000" dirty="0" smtClean="0"/>
              </a:p>
              <a:p>
                <a:pPr lvl="1"/>
                <a:r>
                  <a:rPr lang="en-US" sz="2000" dirty="0" smtClean="0"/>
                  <a:t>Not incremental, very expensive to test on large datasets</a:t>
                </a:r>
              </a:p>
              <a:p>
                <a:pPr marL="0" indent="0">
                  <a:buNone/>
                </a:pPr>
                <a:endParaRPr lang="en-US" sz="500" dirty="0" smtClean="0"/>
              </a:p>
              <a:p>
                <a:r>
                  <a:rPr lang="en-US" sz="2400" dirty="0" smtClean="0">
                    <a:solidFill>
                      <a:srgbClr val="009900"/>
                    </a:solidFill>
                  </a:rPr>
                  <a:t>Discrete time (DT)</a:t>
                </a:r>
                <a:r>
                  <a:rPr lang="en-US" sz="2400" dirty="0" smtClean="0"/>
                  <a:t>: active neighbor v of u remains contagious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[</m:t>
                    </m:r>
                    <m:r>
                      <a:rPr lang="en-US" sz="2400" i="1" dirty="0" smtClean="0">
                        <a:latin typeface="Cambria Math"/>
                      </a:rPr>
                      <m:t>𝑡</m:t>
                    </m:r>
                    <m:r>
                      <a:rPr lang="en-US" sz="2400" i="1" dirty="0" smtClean="0">
                        <a:latin typeface="Cambria Math"/>
                      </a:rPr>
                      <m:t>, </m:t>
                    </m:r>
                    <m:r>
                      <a:rPr lang="en-US" sz="2400" i="1" dirty="0" smtClean="0">
                        <a:latin typeface="Cambria Math"/>
                      </a:rPr>
                      <m:t>𝑡</m:t>
                    </m:r>
                    <m:r>
                      <a:rPr lang="en-US" sz="2400" i="1" dirty="0" smtClean="0">
                        <a:latin typeface="Cambria Math"/>
                      </a:rPr>
                      <m:t> 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b>
                    </m:sSub>
                    <m:r>
                      <a:rPr lang="en-US" sz="2400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2400" dirty="0" smtClean="0"/>
                  <a:t>, after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b>
                      <m:sup/>
                    </m:sSubSup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2000" dirty="0" smtClean="0"/>
                  <a:t>Monotone, </a:t>
                </a:r>
                <a:r>
                  <a:rPr lang="en-US" sz="2000" dirty="0" err="1" smtClean="0"/>
                  <a:t>submodular</a:t>
                </a:r>
                <a:r>
                  <a:rPr lang="en-US" sz="2000" dirty="0" smtClean="0"/>
                  <a:t> and incremental!</a:t>
                </a:r>
              </a:p>
              <a:p>
                <a:endParaRPr lang="en-US" sz="500" dirty="0" smtClean="0"/>
              </a:p>
              <a:p>
                <a:r>
                  <a:rPr lang="en-US" sz="2400" dirty="0" smtClean="0"/>
                  <a:t>Compared to the real dataset</a:t>
                </a:r>
              </a:p>
              <a:p>
                <a:pPr lvl="1"/>
                <a:r>
                  <a:rPr lang="en-US" sz="2000" dirty="0" smtClean="0">
                    <a:solidFill>
                      <a:srgbClr val="009900"/>
                    </a:solidFill>
                  </a:rPr>
                  <a:t>CT</a:t>
                </a:r>
                <a:r>
                  <a:rPr lang="en-US" sz="2000" dirty="0" smtClean="0"/>
                  <a:t> and </a:t>
                </a:r>
                <a:r>
                  <a:rPr lang="en-US" sz="2000" dirty="0" smtClean="0">
                    <a:solidFill>
                      <a:srgbClr val="009900"/>
                    </a:solidFill>
                  </a:rPr>
                  <a:t>DT</a:t>
                </a:r>
                <a:r>
                  <a:rPr lang="en-US" sz="2000" dirty="0" smtClean="0"/>
                  <a:t> are much more accurate than </a:t>
                </a:r>
                <a:r>
                  <a:rPr lang="en-US" sz="2000" dirty="0" smtClean="0">
                    <a:solidFill>
                      <a:srgbClr val="009900"/>
                    </a:solidFill>
                  </a:rPr>
                  <a:t>static</a:t>
                </a:r>
                <a:r>
                  <a:rPr lang="en-US" sz="2000" dirty="0" smtClean="0"/>
                  <a:t> models</a:t>
                </a:r>
              </a:p>
              <a:p>
                <a:pPr lvl="1"/>
                <a:r>
                  <a:rPr lang="en-US" sz="2000" dirty="0" smtClean="0">
                    <a:solidFill>
                      <a:srgbClr val="009900"/>
                    </a:solidFill>
                  </a:rPr>
                  <a:t>Static</a:t>
                </a:r>
                <a:r>
                  <a:rPr lang="en-US" sz="2000" dirty="0" smtClean="0"/>
                  <a:t> and </a:t>
                </a:r>
                <a:r>
                  <a:rPr lang="en-US" sz="2000" dirty="0" smtClean="0">
                    <a:solidFill>
                      <a:srgbClr val="009900"/>
                    </a:solidFill>
                  </a:rPr>
                  <a:t>DT</a:t>
                </a:r>
                <a:r>
                  <a:rPr lang="en-US" sz="2000" dirty="0" smtClean="0"/>
                  <a:t> are much more efficient than </a:t>
                </a:r>
                <a:r>
                  <a:rPr lang="en-US" sz="2000" dirty="0" smtClean="0">
                    <a:solidFill>
                      <a:srgbClr val="009900"/>
                    </a:solidFill>
                  </a:rPr>
                  <a:t>CT</a:t>
                </a:r>
                <a:r>
                  <a:rPr lang="en-US" sz="2000" dirty="0" smtClean="0"/>
                  <a:t> because of their incremental nature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3" t="-1739" r="-593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34788" y="6059051"/>
            <a:ext cx="4388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Goyal</a:t>
            </a:r>
            <a:r>
              <a:rPr lang="en-US" i="1" dirty="0" smtClean="0"/>
              <a:t>, </a:t>
            </a:r>
            <a:r>
              <a:rPr lang="en-US" i="1" dirty="0" err="1" smtClean="0"/>
              <a:t>Bonchi</a:t>
            </a:r>
            <a:r>
              <a:rPr lang="en-US" i="1" dirty="0" smtClean="0"/>
              <a:t>, &amp; </a:t>
            </a:r>
            <a:r>
              <a:rPr lang="en-US" i="1" dirty="0" err="1" smtClean="0"/>
              <a:t>Lakshmanan</a:t>
            </a:r>
            <a:r>
              <a:rPr lang="en-US" i="1" dirty="0" smtClean="0"/>
              <a:t>, WSDM 2010]</a:t>
            </a:r>
            <a:endParaRPr lang="en-US" i="1" dirty="0"/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 flipH="1">
            <a:off x="3241356" y="2541114"/>
            <a:ext cx="10001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 flipV="1">
            <a:off x="4241481" y="2327436"/>
            <a:ext cx="249555" cy="2136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83599" y="2204048"/>
            <a:ext cx="1630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 strength</a:t>
            </a:r>
          </a:p>
          <a:p>
            <a:pPr algn="ctr"/>
            <a:r>
              <a:rPr lang="en-US" dirty="0" smtClean="0"/>
              <a:t>of u influence v</a:t>
            </a:r>
            <a:endParaRPr lang="en-US" dirty="0"/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>
            <a:off x="5692140" y="2434275"/>
            <a:ext cx="108203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 flipH="1" flipV="1">
            <a:off x="5435918" y="2220597"/>
            <a:ext cx="256223" cy="2136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30616" y="2135309"/>
            <a:ext cx="1538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mean life time</a:t>
            </a:r>
          </a:p>
          <a:p>
            <a:pPr algn="ctr"/>
            <a:r>
              <a:rPr lang="en-US" dirty="0" smtClean="0"/>
              <a:t>(parameter)</a:t>
            </a:r>
            <a:endParaRPr lang="en-US" dirty="0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5852160" y="1771811"/>
            <a:ext cx="108203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90636" y="1587145"/>
            <a:ext cx="165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Data-based Influence Maximization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374380" cy="5624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98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Learning from Data Matters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4920"/>
                <a:ext cx="8229600" cy="49069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Methods compared (IC model):</a:t>
                </a:r>
              </a:p>
              <a:p>
                <a:pPr lvl="1"/>
                <a:r>
                  <a:rPr lang="en-US" dirty="0" smtClean="0"/>
                  <a:t>WC, TV, UN (no learning)</a:t>
                </a:r>
              </a:p>
              <a:p>
                <a:pPr lvl="1"/>
                <a:r>
                  <a:rPr lang="en-US" dirty="0" smtClean="0"/>
                  <a:t>EM </a:t>
                </a:r>
                <a:r>
                  <a:rPr lang="en-US" i="1" dirty="0" smtClean="0"/>
                  <a:t>[Saito et al. 2008] </a:t>
                </a:r>
                <a:r>
                  <a:rPr lang="en-US" dirty="0" smtClean="0"/>
                  <a:t>(learn from real data)</a:t>
                </a:r>
              </a:p>
              <a:p>
                <a:pPr lvl="1"/>
                <a:r>
                  <a:rPr lang="en-US" dirty="0" smtClean="0"/>
                  <a:t>PT (EM then perturbed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20%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endParaRPr lang="en-US" sz="1600" dirty="0" smtClean="0"/>
              </a:p>
              <a:p>
                <a:r>
                  <a:rPr lang="en-US" dirty="0" smtClean="0"/>
                  <a:t>Data:</a:t>
                </a:r>
              </a:p>
              <a:p>
                <a:pPr lvl="1"/>
                <a:r>
                  <a:rPr lang="en-US" dirty="0" smtClean="0"/>
                  <a:t>2 real world datasets (graph + action log): </a:t>
                </a:r>
                <a:r>
                  <a:rPr lang="en-US" dirty="0" err="1" smtClean="0"/>
                  <a:t>Flixter</a:t>
                </a:r>
                <a:r>
                  <a:rPr lang="en-US" dirty="0" smtClean="0"/>
                  <a:t> and Flickr</a:t>
                </a:r>
              </a:p>
              <a:p>
                <a:pPr lvl="1"/>
                <a:r>
                  <a:rPr lang="en-US" dirty="0" smtClean="0"/>
                  <a:t>On </a:t>
                </a:r>
                <a:r>
                  <a:rPr lang="en-US" dirty="0" err="1" smtClean="0"/>
                  <a:t>Flixter</a:t>
                </a:r>
                <a:r>
                  <a:rPr lang="en-US" dirty="0" smtClean="0"/>
                  <a:t>, consider “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rating a movie</a:t>
                </a:r>
                <a:r>
                  <a:rPr lang="en-US" dirty="0" smtClean="0"/>
                  <a:t>” as an action</a:t>
                </a:r>
              </a:p>
              <a:p>
                <a:pPr lvl="1"/>
                <a:r>
                  <a:rPr lang="en-US" dirty="0" smtClean="0"/>
                  <a:t>On Flickr, consider “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joining a group</a:t>
                </a:r>
                <a:r>
                  <a:rPr lang="en-US" dirty="0" smtClean="0"/>
                  <a:t>” as an action</a:t>
                </a:r>
              </a:p>
              <a:p>
                <a:pPr lvl="1"/>
                <a:r>
                  <a:rPr lang="en-US" dirty="0" smtClean="0"/>
                  <a:t>Split data in training and test sets – 80:20</a:t>
                </a:r>
              </a:p>
              <a:p>
                <a:pPr lvl="1"/>
                <a:endParaRPr lang="en-US" sz="1600" dirty="0" smtClean="0"/>
              </a:p>
              <a:p>
                <a:r>
                  <a:rPr lang="en-US" dirty="0" smtClean="0"/>
                  <a:t>Compare different ways of assigning probabilities:</a:t>
                </a:r>
              </a:p>
              <a:p>
                <a:pPr lvl="1"/>
                <a:r>
                  <a:rPr lang="en-US" dirty="0" smtClean="0"/>
                  <a:t>Seed sets intersection</a:t>
                </a:r>
              </a:p>
              <a:p>
                <a:pPr lvl="1"/>
                <a:r>
                  <a:rPr lang="en-US" dirty="0" smtClean="0"/>
                  <a:t>Given a seed set, ask the model to predict its spread (ground truth on the test set)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4920"/>
                <a:ext cx="8229600" cy="4906963"/>
              </a:xfrm>
              <a:blipFill rotWithShape="1">
                <a:blip r:embed="rId2"/>
                <a:stretch>
                  <a:fillRect l="-1333" t="-3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786048" y="6059051"/>
            <a:ext cx="42368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Goyal</a:t>
            </a:r>
            <a:r>
              <a:rPr lang="en-US" i="1" dirty="0" smtClean="0"/>
              <a:t>, </a:t>
            </a:r>
            <a:r>
              <a:rPr lang="en-US" i="1" dirty="0" err="1" smtClean="0"/>
              <a:t>Bonchi</a:t>
            </a:r>
            <a:r>
              <a:rPr lang="en-US" i="1" dirty="0" smtClean="0"/>
              <a:t>, &amp; </a:t>
            </a:r>
            <a:r>
              <a:rPr lang="en-US" i="1" dirty="0" err="1" smtClean="0"/>
              <a:t>Lakshmanan</a:t>
            </a:r>
            <a:r>
              <a:rPr lang="en-US" i="1" dirty="0" smtClean="0"/>
              <a:t>, VLDB 2012]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133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Learning from Data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" y="1265318"/>
            <a:ext cx="8473440" cy="503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5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69" y="1314962"/>
            <a:ext cx="8356812" cy="451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069778">
            <a:off x="26255" y="4335780"/>
            <a:ext cx="4420056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THE SPARSITY ISSUE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6048" y="6059051"/>
            <a:ext cx="42368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Goyal</a:t>
            </a:r>
            <a:r>
              <a:rPr lang="en-US" i="1" dirty="0" smtClean="0"/>
              <a:t>, </a:t>
            </a:r>
            <a:r>
              <a:rPr lang="en-US" i="1" dirty="0" err="1" smtClean="0"/>
              <a:t>Bonchi</a:t>
            </a:r>
            <a:r>
              <a:rPr lang="en-US" i="1" dirty="0" smtClean="0"/>
              <a:t>, &amp; </a:t>
            </a:r>
            <a:r>
              <a:rPr lang="en-US" i="1" dirty="0" err="1" smtClean="0"/>
              <a:t>Lakshmanan</a:t>
            </a:r>
            <a:r>
              <a:rPr lang="en-US" i="1" dirty="0" smtClean="0"/>
              <a:t>, VLDB 2012]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7719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 Distribution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8260"/>
            <a:ext cx="9141518" cy="46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6048" y="6059051"/>
            <a:ext cx="42368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Goyal</a:t>
            </a:r>
            <a:r>
              <a:rPr lang="en-US" i="1" dirty="0" smtClean="0"/>
              <a:t>, </a:t>
            </a:r>
            <a:r>
              <a:rPr lang="en-US" i="1" dirty="0" err="1" smtClean="0"/>
              <a:t>Bonchi</a:t>
            </a:r>
            <a:r>
              <a:rPr lang="en-US" i="1" dirty="0" smtClean="0"/>
              <a:t>, &amp; </a:t>
            </a:r>
            <a:r>
              <a:rPr lang="en-US" i="1" dirty="0" err="1" smtClean="0"/>
              <a:t>Lakshmanan</a:t>
            </a:r>
            <a:r>
              <a:rPr lang="en-US" i="1" dirty="0" smtClean="0"/>
              <a:t>, VLDB 2012]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255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Distribution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06" y="1341120"/>
            <a:ext cx="6359843" cy="462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86048" y="6059051"/>
            <a:ext cx="42368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Goyal</a:t>
            </a:r>
            <a:r>
              <a:rPr lang="en-US" i="1" dirty="0" smtClean="0"/>
              <a:t>, </a:t>
            </a:r>
            <a:r>
              <a:rPr lang="en-US" i="1" dirty="0" err="1" smtClean="0"/>
              <a:t>Bonchi</a:t>
            </a:r>
            <a:r>
              <a:rPr lang="en-US" i="1" dirty="0" smtClean="0"/>
              <a:t>, &amp; </a:t>
            </a:r>
            <a:r>
              <a:rPr lang="en-US" i="1" dirty="0" err="1" smtClean="0"/>
              <a:t>Lakshmanan</a:t>
            </a:r>
            <a:r>
              <a:rPr lang="en-US" i="1" dirty="0" smtClean="0"/>
              <a:t>, VLDB 2012]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12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 flipV="1">
            <a:off x="457200" y="3079458"/>
            <a:ext cx="4114800" cy="0"/>
          </a:xfrm>
          <a:prstGeom prst="line">
            <a:avLst/>
          </a:prstGeom>
          <a:noFill/>
          <a:ln w="730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 flipV="1">
            <a:off x="4572000" y="3079458"/>
            <a:ext cx="4114800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190500" y="2083122"/>
            <a:ext cx="8778240" cy="2019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  <a:t>Part I</a:t>
            </a:r>
            <a:b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</a:br>
            <a:r>
              <a:rPr lang="en-US" sz="2500" dirty="0" smtClean="0">
                <a:solidFill>
                  <a:srgbClr val="009900"/>
                </a:solidFill>
                <a:latin typeface="Segoe UI Semibold" pitchFamily="34" charset="0"/>
              </a:rPr>
              <a:t/>
            </a:r>
            <a:br>
              <a:rPr lang="en-US" sz="2500" dirty="0" smtClean="0">
                <a:solidFill>
                  <a:srgbClr val="009900"/>
                </a:solidFill>
                <a:latin typeface="Segoe UI Semibold" pitchFamily="34" charset="0"/>
              </a:rPr>
            </a:br>
            <a: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  <a:t>Motivation and Background</a:t>
            </a:r>
            <a:endParaRPr lang="en-US" sz="3600" dirty="0">
              <a:solidFill>
                <a:srgbClr val="009900"/>
              </a:solidFill>
              <a:latin typeface="Segoe UI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72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Influence network and weights not always available</a:t>
            </a:r>
          </a:p>
          <a:p>
            <a:endParaRPr lang="en-US" sz="1000" dirty="0" smtClean="0"/>
          </a:p>
          <a:p>
            <a:r>
              <a:rPr lang="en-US" dirty="0" smtClean="0"/>
              <a:t>Can be learned from the action log</a:t>
            </a:r>
          </a:p>
          <a:p>
            <a:pPr lvl="1"/>
            <a:r>
              <a:rPr lang="en-US" dirty="0" smtClean="0">
                <a:solidFill>
                  <a:srgbClr val="009900"/>
                </a:solidFill>
              </a:rPr>
              <a:t>[Gomez-Rodriguez et al. 2010] </a:t>
            </a:r>
            <a:r>
              <a:rPr lang="en-US" dirty="0" smtClean="0"/>
              <a:t>Infer social network</a:t>
            </a:r>
          </a:p>
          <a:p>
            <a:pPr lvl="1"/>
            <a:r>
              <a:rPr lang="en-US" dirty="0" smtClean="0">
                <a:solidFill>
                  <a:srgbClr val="009900"/>
                </a:solidFill>
              </a:rPr>
              <a:t>[Saito et al. 2008] </a:t>
            </a:r>
            <a:r>
              <a:rPr lang="en-US" dirty="0" smtClean="0"/>
              <a:t>Infer edge weights using EM</a:t>
            </a:r>
          </a:p>
          <a:p>
            <a:pPr lvl="1"/>
            <a:r>
              <a:rPr lang="en-US" dirty="0" smtClean="0">
                <a:solidFill>
                  <a:srgbClr val="009900"/>
                </a:solidFill>
              </a:rPr>
              <a:t>[</a:t>
            </a:r>
            <a:r>
              <a:rPr lang="en-US" dirty="0" err="1" smtClean="0">
                <a:solidFill>
                  <a:srgbClr val="009900"/>
                </a:solidFill>
              </a:rPr>
              <a:t>Goyal</a:t>
            </a:r>
            <a:r>
              <a:rPr lang="en-US" dirty="0" smtClean="0">
                <a:solidFill>
                  <a:srgbClr val="009900"/>
                </a:solidFill>
              </a:rPr>
              <a:t> et al. 2010] </a:t>
            </a:r>
            <a:r>
              <a:rPr lang="en-US" dirty="0" smtClean="0"/>
              <a:t>Infer static and time-conscious model</a:t>
            </a:r>
          </a:p>
          <a:p>
            <a:pPr lvl="1"/>
            <a:r>
              <a:rPr lang="en-US" dirty="0" smtClean="0">
                <a:solidFill>
                  <a:srgbClr val="009900"/>
                </a:solidFill>
              </a:rPr>
              <a:t>[</a:t>
            </a:r>
            <a:r>
              <a:rPr lang="en-US" dirty="0" err="1" smtClean="0">
                <a:solidFill>
                  <a:srgbClr val="009900"/>
                </a:solidFill>
              </a:rPr>
              <a:t>Goyal</a:t>
            </a:r>
            <a:r>
              <a:rPr lang="en-US" dirty="0" smtClean="0">
                <a:solidFill>
                  <a:srgbClr val="009900"/>
                </a:solidFill>
              </a:rPr>
              <a:t> et al. 2012] </a:t>
            </a:r>
            <a:r>
              <a:rPr lang="en-US" dirty="0" smtClean="0"/>
              <a:t>IM directly from the action log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Watch out for the </a:t>
            </a:r>
            <a:r>
              <a:rPr lang="en-US" dirty="0" err="1" smtClean="0"/>
              <a:t>sparsity</a:t>
            </a:r>
            <a:r>
              <a:rPr lang="en-US" dirty="0" smtClean="0"/>
              <a:t>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9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 flipV="1">
            <a:off x="457200" y="3079458"/>
            <a:ext cx="4114800" cy="0"/>
          </a:xfrm>
          <a:prstGeom prst="line">
            <a:avLst/>
          </a:prstGeom>
          <a:noFill/>
          <a:ln w="730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 flipV="1">
            <a:off x="4572000" y="3079458"/>
            <a:ext cx="4114800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190500" y="1979802"/>
            <a:ext cx="8778240" cy="2212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  <a:t>Part III</a:t>
            </a:r>
            <a:b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</a:br>
            <a:r>
              <a:rPr lang="en-US" sz="2500" dirty="0" smtClean="0">
                <a:solidFill>
                  <a:srgbClr val="009900"/>
                </a:solidFill>
                <a:latin typeface="Segoe UI Semibold" pitchFamily="34" charset="0"/>
              </a:rPr>
              <a:t/>
            </a:r>
            <a:br>
              <a:rPr lang="en-US" sz="2500" dirty="0" smtClean="0">
                <a:solidFill>
                  <a:srgbClr val="009900"/>
                </a:solidFill>
                <a:latin typeface="Segoe UI Semibold" pitchFamily="34" charset="0"/>
              </a:rPr>
            </a:br>
            <a: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  <a:t>Learning Social Rank and Hierarchy</a:t>
            </a:r>
            <a:endParaRPr lang="en-US" sz="3600" dirty="0">
              <a:solidFill>
                <a:srgbClr val="009900"/>
              </a:solidFill>
              <a:latin typeface="Segoe UI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Rank and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9220"/>
            <a:ext cx="8229600" cy="4906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Hierarchical vs. </a:t>
            </a:r>
            <a:r>
              <a:rPr lang="en-US" dirty="0"/>
              <a:t>non-hierarchical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.: corporation </a:t>
            </a:r>
            <a:r>
              <a:rPr lang="en-US" dirty="0" smtClean="0"/>
              <a:t>network vs. Twitter</a:t>
            </a:r>
          </a:p>
          <a:p>
            <a:pPr lvl="1"/>
            <a:endParaRPr lang="en-US" sz="1100" dirty="0" smtClean="0"/>
          </a:p>
          <a:p>
            <a:pPr>
              <a:lnSpc>
                <a:spcPct val="120000"/>
              </a:lnSpc>
            </a:pPr>
            <a:r>
              <a:rPr lang="en-US" dirty="0"/>
              <a:t>Real world social networks don’t have </a:t>
            </a:r>
            <a:r>
              <a:rPr lang="en-US" dirty="0" smtClean="0"/>
              <a:t>rank (or do they?)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Can we study the ranking of each individual?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Do current ranking systems correct?</a:t>
            </a:r>
          </a:p>
          <a:p>
            <a:pPr lvl="1">
              <a:lnSpc>
                <a:spcPct val="120000"/>
              </a:lnSpc>
            </a:pPr>
            <a:endParaRPr lang="en-US" sz="1100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What is the best way to rank people on social networks?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# followers</a:t>
            </a:r>
            <a:r>
              <a:rPr lang="en-US" dirty="0"/>
              <a:t>, </a:t>
            </a:r>
            <a:r>
              <a:rPr lang="en-US" dirty="0" err="1"/>
              <a:t>influenceability</a:t>
            </a:r>
            <a:r>
              <a:rPr lang="en-US" dirty="0"/>
              <a:t>, </a:t>
            </a:r>
            <a:r>
              <a:rPr lang="en-US" dirty="0" smtClean="0"/>
              <a:t>actions, recommendations, acknowledgement?</a:t>
            </a:r>
          </a:p>
          <a:p>
            <a:pPr lvl="1">
              <a:lnSpc>
                <a:spcPct val="120000"/>
              </a:lnSpc>
            </a:pPr>
            <a:endParaRPr lang="en-US" sz="1100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What kind of data is needed?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60" y="729916"/>
            <a:ext cx="1304473" cy="153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2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            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Named after Larry Page (not because it ranks pages!)</a:t>
            </a:r>
          </a:p>
          <a:p>
            <a:endParaRPr lang="en-US" sz="500" dirty="0" smtClean="0"/>
          </a:p>
          <a:p>
            <a:r>
              <a:rPr lang="en-US" sz="2400" dirty="0"/>
              <a:t>The importance of a page is given by the </a:t>
            </a:r>
            <a:r>
              <a:rPr lang="en-US" sz="2400" dirty="0">
                <a:solidFill>
                  <a:srgbClr val="009900"/>
                </a:solidFill>
              </a:rPr>
              <a:t>importance of the pages that link to </a:t>
            </a:r>
            <a:r>
              <a:rPr lang="en-US" sz="2400" dirty="0" smtClean="0">
                <a:solidFill>
                  <a:srgbClr val="009900"/>
                </a:solidFill>
              </a:rPr>
              <a:t>it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Two steps calculation</a:t>
            </a:r>
          </a:p>
          <a:p>
            <a:pPr lvl="1"/>
            <a:r>
              <a:rPr lang="en-US" sz="2000" dirty="0" smtClean="0"/>
              <a:t>Initialize same value for all pages</a:t>
            </a:r>
          </a:p>
          <a:p>
            <a:pPr lvl="1"/>
            <a:r>
              <a:rPr lang="en-US" sz="2000" dirty="0" smtClean="0"/>
              <a:t>Repeat until converge</a:t>
            </a:r>
          </a:p>
          <a:p>
            <a:pPr lvl="1"/>
            <a:endParaRPr lang="en-US" sz="500" dirty="0" smtClean="0"/>
          </a:p>
          <a:p>
            <a:r>
              <a:rPr lang="en-US" sz="2400" dirty="0" smtClean="0"/>
              <a:t>Same concept can be applied for social ranking</a:t>
            </a:r>
          </a:p>
        </p:txBody>
      </p:sp>
      <p:pic>
        <p:nvPicPr>
          <p:cNvPr id="6146" name="Picture 2" descr="http://www.geek.com/wp-content/uploads/2010/03/google_logo-580x2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95" y="158464"/>
            <a:ext cx="2191385" cy="91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18133" y="6059051"/>
            <a:ext cx="20047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[Page &amp; </a:t>
            </a:r>
            <a:r>
              <a:rPr lang="en-US" i="1" dirty="0" err="1" smtClean="0"/>
              <a:t>Brin</a:t>
            </a:r>
            <a:r>
              <a:rPr lang="en-US" i="1" dirty="0" smtClean="0"/>
              <a:t>, 1998]</a:t>
            </a:r>
            <a:endParaRPr lang="en-US" i="1" dirty="0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922020" y="2917989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245" y="2389506"/>
            <a:ext cx="2027399" cy="1075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20140" y="2994186"/>
            <a:ext cx="2699449" cy="433391"/>
            <a:chOff x="144" y="2976"/>
            <a:chExt cx="1920" cy="459"/>
          </a:xfrm>
        </p:grpSpPr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144" y="3216"/>
              <a:ext cx="192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dirty="0">
                  <a:latin typeface="Segoe WP"/>
                </a:rPr>
                <a:t>importance of page </a:t>
              </a:r>
              <a:r>
                <a:rPr lang="en-US" sz="1400" i="1" dirty="0" err="1">
                  <a:latin typeface="Segoe WP"/>
                </a:rPr>
                <a:t>i</a:t>
              </a:r>
              <a:endParaRPr lang="en-US" sz="1400" i="1" dirty="0">
                <a:latin typeface="Segoe WP"/>
              </a:endParaRP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V="1">
              <a:off x="1488" y="2976"/>
              <a:ext cx="192" cy="19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 sz="1400">
                <a:latin typeface="Segoe WP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042160" y="3450437"/>
            <a:ext cx="2699448" cy="751063"/>
            <a:chOff x="1248" y="3408"/>
            <a:chExt cx="1920" cy="747"/>
          </a:xfrm>
        </p:grpSpPr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1248" y="3936"/>
              <a:ext cx="192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dirty="0">
                  <a:latin typeface="Segoe WP"/>
                </a:rPr>
                <a:t>pages </a:t>
              </a:r>
              <a:r>
                <a:rPr lang="en-US" sz="1400" i="1" dirty="0">
                  <a:latin typeface="Segoe WP"/>
                </a:rPr>
                <a:t>j</a:t>
              </a:r>
              <a:r>
                <a:rPr lang="en-US" sz="1400" dirty="0">
                  <a:latin typeface="Segoe WP"/>
                </a:rPr>
                <a:t> that link to page </a:t>
              </a:r>
              <a:r>
                <a:rPr lang="en-US" sz="1400" i="1" dirty="0" err="1">
                  <a:latin typeface="Segoe WP"/>
                </a:rPr>
                <a:t>i</a:t>
              </a:r>
              <a:endParaRPr lang="en-US" sz="1400" i="1" dirty="0">
                <a:latin typeface="Segoe WP"/>
              </a:endParaRPr>
            </a:p>
          </p:txBody>
        </p:sp>
        <p:sp>
          <p:nvSpPr>
            <p:cNvPr id="17" name="Line 23"/>
            <p:cNvSpPr>
              <a:spLocks noChangeShapeType="1"/>
            </p:cNvSpPr>
            <p:nvPr/>
          </p:nvSpPr>
          <p:spPr bwMode="auto">
            <a:xfrm flipV="1">
              <a:off x="2400" y="3408"/>
              <a:ext cx="288" cy="5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 sz="1400">
                <a:latin typeface="Segoe WP"/>
              </a:endParaRP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739640" y="3458057"/>
            <a:ext cx="3239339" cy="674863"/>
            <a:chOff x="3312" y="3360"/>
            <a:chExt cx="2304" cy="699"/>
          </a:xfrm>
        </p:grpSpPr>
        <p:sp>
          <p:nvSpPr>
            <p:cNvPr id="14" name="Text Box 21"/>
            <p:cNvSpPr txBox="1">
              <a:spLocks noChangeArrowheads="1"/>
            </p:cNvSpPr>
            <p:nvPr/>
          </p:nvSpPr>
          <p:spPr bwMode="auto">
            <a:xfrm>
              <a:off x="3312" y="3840"/>
              <a:ext cx="2304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dirty="0">
                  <a:latin typeface="Segoe WP"/>
                </a:rPr>
                <a:t>number of </a:t>
              </a:r>
              <a:r>
                <a:rPr lang="en-US" sz="1400" dirty="0" err="1">
                  <a:latin typeface="Segoe WP"/>
                </a:rPr>
                <a:t>outlinks</a:t>
              </a:r>
              <a:r>
                <a:rPr lang="en-US" sz="1400" dirty="0">
                  <a:latin typeface="Segoe WP"/>
                </a:rPr>
                <a:t> from  page </a:t>
              </a:r>
              <a:r>
                <a:rPr lang="en-US" sz="1400" i="1" dirty="0">
                  <a:latin typeface="Segoe WP"/>
                </a:rPr>
                <a:t>j</a:t>
              </a:r>
            </a:p>
          </p:txBody>
        </p:sp>
        <p:sp>
          <p:nvSpPr>
            <p:cNvPr id="15" name="Line 24"/>
            <p:cNvSpPr>
              <a:spLocks noChangeShapeType="1"/>
            </p:cNvSpPr>
            <p:nvPr/>
          </p:nvSpPr>
          <p:spPr bwMode="auto">
            <a:xfrm flipH="1" flipV="1">
              <a:off x="3600" y="3360"/>
              <a:ext cx="384" cy="38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 sz="1400">
                <a:latin typeface="Segoe WP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097780" y="2940375"/>
            <a:ext cx="2699450" cy="444583"/>
            <a:chOff x="3744" y="2928"/>
            <a:chExt cx="1920" cy="603"/>
          </a:xfrm>
        </p:grpSpPr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744" y="3312"/>
              <a:ext cx="192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>
                  <a:latin typeface="Segoe WP"/>
                </a:rPr>
                <a:t>importance of page </a:t>
              </a:r>
              <a:r>
                <a:rPr lang="en-US" sz="1400" i="1">
                  <a:latin typeface="Segoe WP"/>
                </a:rPr>
                <a:t>j</a:t>
              </a:r>
            </a:p>
          </p:txBody>
        </p:sp>
        <p:sp>
          <p:nvSpPr>
            <p:cNvPr id="13" name="Line 25"/>
            <p:cNvSpPr>
              <a:spLocks noChangeShapeType="1"/>
            </p:cNvSpPr>
            <p:nvPr/>
          </p:nvSpPr>
          <p:spPr bwMode="auto">
            <a:xfrm flipH="1" flipV="1">
              <a:off x="4032" y="2928"/>
              <a:ext cx="624" cy="38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en-US" sz="1400">
                <a:latin typeface="Segoe WP"/>
              </a:endParaRPr>
            </a:p>
          </p:txBody>
        </p:sp>
      </p:grp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4591679" y="3464936"/>
            <a:ext cx="0" cy="187668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3909060" y="5341618"/>
            <a:ext cx="68261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Finding Maximum Likelihood Hierarchy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Hierarchy (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H</a:t>
                </a:r>
                <a:r>
                  <a:rPr lang="en-US" dirty="0" smtClean="0"/>
                  <a:t>): a (hidden) rooted, directed tree</a:t>
                </a:r>
              </a:p>
              <a:p>
                <a:endParaRPr lang="en-US" sz="1500" dirty="0" smtClean="0"/>
              </a:p>
              <a:p>
                <a:r>
                  <a:rPr lang="en-US" dirty="0" smtClean="0"/>
                  <a:t>Interaction model (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M</a:t>
                </a:r>
                <a:r>
                  <a:rPr lang="en-US" dirty="0" smtClean="0"/>
                  <a:t>): define interaction probabilities between nodes under 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H</a:t>
                </a:r>
              </a:p>
              <a:p>
                <a:pPr lvl="1"/>
                <a:r>
                  <a:rPr lang="en-US" dirty="0" smtClean="0">
                    <a:solidFill>
                      <a:srgbClr val="009900"/>
                    </a:solidFill>
                  </a:rPr>
                  <a:t>Direct</a:t>
                </a:r>
                <a:r>
                  <a:rPr lang="en-US" dirty="0" smtClean="0"/>
                  <a:t>: p(parent </a:t>
                </a:r>
                <a:r>
                  <a:rPr lang="en-US" dirty="0" smtClean="0">
                    <a:sym typeface="Wingdings" pitchFamily="2" charset="2"/>
                  </a:rPr>
                  <a:t> child) = P</a:t>
                </a:r>
                <a:r>
                  <a:rPr lang="en-US" baseline="-25000" dirty="0" smtClean="0">
                    <a:sym typeface="Wingdings" pitchFamily="2" charset="2"/>
                  </a:rPr>
                  <a:t>B</a:t>
                </a:r>
                <a:r>
                  <a:rPr lang="en-US" dirty="0" smtClean="0">
                    <a:sym typeface="Wingdings" pitchFamily="2" charset="2"/>
                  </a:rPr>
                  <a:t>, others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  <a:sym typeface="Wingdings" pitchFamily="2" charset="2"/>
                      </a:rPr>
                      <m:t>𝜀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009900"/>
                    </a:solidFill>
                  </a:rPr>
                  <a:t>Distance</a:t>
                </a:r>
                <a:r>
                  <a:rPr lang="en-US" dirty="0" smtClean="0"/>
                  <a:t>: p ~ tree distance, others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  <a:sym typeface="Wingdings" pitchFamily="2" charset="2"/>
                      </a:rPr>
                      <m:t>𝜀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009900"/>
                    </a:solidFill>
                  </a:rPr>
                  <a:t>Manager-driven</a:t>
                </a:r>
                <a:r>
                  <a:rPr lang="en-US" dirty="0" smtClean="0"/>
                  <a:t>: p between siblings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  <a:sym typeface="Wingdings" pitchFamily="2" charset="2"/>
                      </a:rPr>
                      <m:t>𝜀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009900"/>
                    </a:solidFill>
                  </a:rPr>
                  <a:t>Team-driven</a:t>
                </a:r>
                <a:r>
                  <a:rPr lang="en-US" dirty="0" smtClean="0"/>
                  <a:t>: similar to 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Distance</a:t>
                </a:r>
                <a:r>
                  <a:rPr lang="en-US" dirty="0" smtClean="0"/>
                  <a:t>, with p(siblings) = </a:t>
                </a:r>
                <a:r>
                  <a:rPr lang="en-US" dirty="0">
                    <a:sym typeface="Wingdings" pitchFamily="2" charset="2"/>
                  </a:rPr>
                  <a:t>P</a:t>
                </a:r>
                <a:r>
                  <a:rPr lang="en-US" baseline="-25000" dirty="0">
                    <a:sym typeface="Wingdings" pitchFamily="2" charset="2"/>
                  </a:rPr>
                  <a:t>B</a:t>
                </a:r>
                <a:endParaRPr lang="en-US" dirty="0" smtClean="0"/>
              </a:p>
              <a:p>
                <a:pPr lvl="1"/>
                <a:endParaRPr lang="en-US" sz="1500" dirty="0" smtClean="0"/>
              </a:p>
              <a:p>
                <a:r>
                  <a:rPr lang="en-US" dirty="0" smtClean="0"/>
                  <a:t>Problem:</a:t>
                </a:r>
              </a:p>
              <a:p>
                <a:pPr lvl="1"/>
                <a:r>
                  <a:rPr lang="en-US" dirty="0" smtClean="0"/>
                  <a:t>Given: Graph G=(V,E) with weights W</a:t>
                </a:r>
              </a:p>
              <a:p>
                <a:pPr lvl="1"/>
                <a:r>
                  <a:rPr lang="en-US" dirty="0" smtClean="0"/>
                  <a:t>Find: 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H</a:t>
                </a:r>
                <a:r>
                  <a:rPr lang="en-US" dirty="0" smtClean="0"/>
                  <a:t> and 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78" t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56890" y="6059051"/>
            <a:ext cx="3265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Maiya</a:t>
            </a:r>
            <a:r>
              <a:rPr lang="en-US" i="1" dirty="0" smtClean="0"/>
              <a:t> &amp; Berger-Wolf, CSE 2009]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443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Finding Maximum Likelihood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any pair of (</a:t>
            </a:r>
            <a:r>
              <a:rPr lang="en-US" dirty="0" err="1" smtClean="0"/>
              <a:t>v,w</a:t>
            </a:r>
            <a:r>
              <a:rPr lang="en-US" dirty="0" smtClean="0"/>
              <a:t>), LL function for the weight: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500" dirty="0" smtClean="0"/>
          </a:p>
          <a:p>
            <a:r>
              <a:rPr lang="en-US" dirty="0" smtClean="0"/>
              <a:t>LL function of the entire hierarchy: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</a:t>
            </a:r>
            <a:r>
              <a:rPr lang="en-US" dirty="0" smtClean="0">
                <a:solidFill>
                  <a:srgbClr val="009900"/>
                </a:solidFill>
              </a:rPr>
              <a:t>Greedy</a:t>
            </a:r>
            <a:r>
              <a:rPr lang="en-US" dirty="0" smtClean="0"/>
              <a:t> to find the hierarchy </a:t>
            </a:r>
            <a:r>
              <a:rPr lang="en-US" dirty="0" smtClean="0">
                <a:solidFill>
                  <a:srgbClr val="009900"/>
                </a:solidFill>
              </a:rPr>
              <a:t>H</a:t>
            </a:r>
            <a:r>
              <a:rPr lang="en-US" dirty="0" smtClean="0"/>
              <a:t> with highest LL score &amp; its model </a:t>
            </a:r>
            <a:r>
              <a:rPr lang="en-US" dirty="0" smtClean="0">
                <a:solidFill>
                  <a:srgbClr val="009900"/>
                </a:solidFill>
              </a:rPr>
              <a:t>M</a:t>
            </a:r>
            <a:endParaRPr lang="en-US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56890" y="6059051"/>
            <a:ext cx="3265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Maiya</a:t>
            </a:r>
            <a:r>
              <a:rPr lang="en-US" i="1" dirty="0" smtClean="0"/>
              <a:t> &amp; Berger-Wolf, CSE 2009]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" y="1877151"/>
            <a:ext cx="7715250" cy="434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ine 17"/>
          <p:cNvSpPr>
            <a:spLocks noChangeShapeType="1"/>
          </p:cNvSpPr>
          <p:nvPr/>
        </p:nvSpPr>
        <p:spPr bwMode="auto">
          <a:xfrm flipH="1">
            <a:off x="1927523" y="2507612"/>
            <a:ext cx="500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flipV="1">
            <a:off x="2427586" y="2293460"/>
            <a:ext cx="99112" cy="2141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2470" y="2322946"/>
            <a:ext cx="129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weight(</a:t>
            </a:r>
            <a:r>
              <a:rPr lang="en-US" dirty="0" err="1" smtClean="0"/>
              <a:t>v,w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 flipH="1">
            <a:off x="3062903" y="3097562"/>
            <a:ext cx="500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 flipV="1">
            <a:off x="3562966" y="2415613"/>
            <a:ext cx="315614" cy="68194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3910" y="2783356"/>
            <a:ext cx="233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Prob. of interaction under the given model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2566300"/>
            <a:ext cx="2598721" cy="687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5623558" y="2903220"/>
            <a:ext cx="434341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 flipH="1" flipV="1">
            <a:off x="5318760" y="2351302"/>
            <a:ext cx="304800" cy="55191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586" y="4130040"/>
            <a:ext cx="4323747" cy="723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68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Finding Maximum Likelihood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Weight(</a:t>
            </a:r>
            <a:r>
              <a:rPr lang="en-US" dirty="0" err="1" smtClean="0"/>
              <a:t>x,y</a:t>
            </a:r>
            <a:r>
              <a:rPr lang="en-US" dirty="0" smtClean="0"/>
              <a:t>) = </a:t>
            </a:r>
            <a:r>
              <a:rPr lang="en-US" dirty="0" err="1" smtClean="0"/>
              <a:t>google</a:t>
            </a:r>
            <a:r>
              <a:rPr lang="en-US" dirty="0" smtClean="0"/>
              <a:t> “x told y”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79" y="2028843"/>
            <a:ext cx="6482381" cy="237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94" y="4431530"/>
            <a:ext cx="6453589" cy="169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1150" y="3619500"/>
            <a:ext cx="3565913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        </a:t>
            </a:r>
            <a:r>
              <a:rPr lang="en-US" sz="2000" dirty="0" smtClean="0">
                <a:solidFill>
                  <a:srgbClr val="009900"/>
                </a:solidFill>
              </a:rPr>
              <a:t>High accuracy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        Small scale data experiment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054" name="Picture 6" descr="http://3.bp.blogspot.com/_D274vwEvfTU/S7IL0L3yCoI/AAAAAAAAAFc/2qnq3yss6SI/s1600/Happiness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01" y="3660918"/>
            <a:ext cx="416851" cy="2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3.bp.blogspot.com/-Sih6A_AJ65o/TiW4NV-KQBI/AAAAAAAAAIw/aRQnepWNNgo/s1600/sad_fa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142" y="3944775"/>
            <a:ext cx="372523" cy="37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56890" y="6059051"/>
            <a:ext cx="3265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Maiya</a:t>
            </a:r>
            <a:r>
              <a:rPr lang="en-US" i="1" dirty="0" smtClean="0"/>
              <a:t> &amp; Berger-Wolf, CSE 2009]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6547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Hierarchy by Email Network Analysis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39515"/>
                <a:ext cx="8229600" cy="4906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Important users should be involved in many information flows</a:t>
                </a:r>
              </a:p>
              <a:p>
                <a:pPr lvl="1"/>
                <a:r>
                  <a:rPr lang="en-US" dirty="0" smtClean="0"/>
                  <a:t>Build cliques of interactions</a:t>
                </a:r>
              </a:p>
              <a:p>
                <a:pPr lvl="1"/>
                <a:r>
                  <a:rPr lang="en-US" dirty="0" smtClean="0"/>
                  <a:t>Score cliques based on their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Assign 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structural score </a:t>
                </a:r>
                <a:r>
                  <a:rPr lang="en-US" dirty="0" smtClean="0"/>
                  <a:t>to users in each cliques</a:t>
                </a:r>
              </a:p>
              <a:p>
                <a:pPr lvl="1"/>
                <a:endParaRPr lang="en-US" sz="1000" dirty="0" smtClean="0"/>
              </a:p>
              <a:p>
                <a:r>
                  <a:rPr lang="en-US" dirty="0" smtClean="0"/>
                  <a:t>Important users should be respected more</a:t>
                </a:r>
              </a:p>
              <a:p>
                <a:pPr lvl="1"/>
                <a:r>
                  <a:rPr lang="en-US" dirty="0" smtClean="0"/>
                  <a:t>Lower email responding time</a:t>
                </a:r>
              </a:p>
              <a:p>
                <a:pPr lvl="1"/>
                <a:r>
                  <a:rPr lang="en-US" dirty="0" smtClean="0"/>
                  <a:t>Connect to other important users</a:t>
                </a:r>
              </a:p>
              <a:p>
                <a:pPr lvl="1"/>
                <a:r>
                  <a:rPr lang="en-US" dirty="0" smtClean="0"/>
                  <a:t>Assign 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social score </a:t>
                </a:r>
                <a:r>
                  <a:rPr lang="en-US" dirty="0" smtClean="0"/>
                  <a:t>to each user</a:t>
                </a:r>
              </a:p>
              <a:p>
                <a:pPr lvl="1"/>
                <a:endParaRPr lang="en-US" sz="1000" dirty="0" smtClean="0"/>
              </a:p>
              <a:p>
                <a:r>
                  <a:rPr lang="en-US" dirty="0" smtClean="0"/>
                  <a:t>Rank user based on 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structural score </a:t>
                </a:r>
                <a:r>
                  <a:rPr lang="en-US" dirty="0" smtClean="0"/>
                  <a:t>+ 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social score</a:t>
                </a:r>
              </a:p>
              <a:p>
                <a:endParaRPr lang="en-US" sz="1000" dirty="0" smtClean="0"/>
              </a:p>
              <a:p>
                <a:r>
                  <a:rPr lang="en-US" dirty="0" smtClean="0"/>
                  <a:t>Build hierarchy network based on rank</a:t>
                </a:r>
              </a:p>
              <a:p>
                <a:endParaRPr lang="en-US" sz="11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39515"/>
                <a:ext cx="8229600" cy="4906963"/>
              </a:xfrm>
              <a:blipFill rotWithShape="1">
                <a:blip r:embed="rId2"/>
                <a:stretch>
                  <a:fillRect l="-1556" t="-2857" b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57936" y="6059051"/>
            <a:ext cx="50649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[Rowe, Creamer, </a:t>
            </a:r>
            <a:r>
              <a:rPr lang="en-US" i="1" dirty="0" err="1" smtClean="0"/>
              <a:t>Hershkop</a:t>
            </a:r>
            <a:r>
              <a:rPr lang="en-US" i="1" dirty="0" smtClean="0"/>
              <a:t>, &amp; </a:t>
            </a:r>
            <a:r>
              <a:rPr lang="en-US" i="1" dirty="0" err="1" smtClean="0"/>
              <a:t>Stolfo</a:t>
            </a:r>
            <a:r>
              <a:rPr lang="en-US" i="1" dirty="0" smtClean="0"/>
              <a:t>, SNA-KDD 2007]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4322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Hierarchy by Email Network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8061"/>
            <a:ext cx="8229600" cy="4906963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Inferred hierarchy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is not even close to the ground truth</a:t>
            </a:r>
          </a:p>
          <a:p>
            <a:endParaRPr lang="en-US" dirty="0"/>
          </a:p>
        </p:txBody>
      </p:sp>
      <p:pic>
        <p:nvPicPr>
          <p:cNvPr id="4" name="Picture 2" descr="http://3.bp.blogspot.com/-Sih6A_AJ65o/TiW4NV-KQBI/AAAAAAAAAIw/aRQnepWNNgo/s1600/sad_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96187"/>
            <a:ext cx="372523" cy="37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8" y="2534650"/>
            <a:ext cx="3699043" cy="277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10733" y="1374751"/>
            <a:ext cx="3293680" cy="5052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57936" y="6059051"/>
            <a:ext cx="50649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[Rowe, Creamer, </a:t>
            </a:r>
            <a:r>
              <a:rPr lang="en-US" i="1" dirty="0" err="1" smtClean="0"/>
              <a:t>Hershkop</a:t>
            </a:r>
            <a:r>
              <a:rPr lang="en-US" i="1" dirty="0" smtClean="0"/>
              <a:t>, &amp; </a:t>
            </a:r>
            <a:r>
              <a:rPr lang="en-US" i="1" dirty="0" err="1" smtClean="0"/>
              <a:t>Stolfo</a:t>
            </a:r>
            <a:r>
              <a:rPr lang="en-US" i="1" dirty="0" smtClean="0"/>
              <a:t>, SNA-KDD 2007]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8510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Hierarchy by Social Network Direction</a:t>
            </a:r>
            <a:endParaRPr lang="en-US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1389"/>
                <a:ext cx="8229600" cy="4906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Twitter “follow” relationship encodes hierarchy information</a:t>
                </a:r>
              </a:p>
              <a:p>
                <a:pPr lvl="1"/>
                <a:r>
                  <a:rPr lang="en-US" dirty="0" smtClean="0"/>
                  <a:t>u follows v </a:t>
                </a:r>
                <a:r>
                  <a:rPr lang="en-US" dirty="0" smtClean="0">
                    <a:sym typeface="Wingdings" pitchFamily="2" charset="2"/>
                  </a:rPr>
                  <a:t> v is higher ranked</a:t>
                </a:r>
              </a:p>
              <a:p>
                <a:pPr lvl="1"/>
                <a:endParaRPr lang="en-US" sz="1100" dirty="0" smtClean="0"/>
              </a:p>
              <a:p>
                <a:r>
                  <a:rPr lang="en-US" dirty="0" smtClean="0"/>
                  <a:t>When high rank follows low rank </a:t>
                </a:r>
                <a:r>
                  <a:rPr lang="en-US" dirty="0" smtClean="0">
                    <a:sym typeface="Wingdings" pitchFamily="2" charset="2"/>
                  </a:rPr>
                  <a:t> </a:t>
                </a:r>
                <a:r>
                  <a:rPr lang="en-US" dirty="0" smtClean="0">
                    <a:solidFill>
                      <a:srgbClr val="FF0000"/>
                    </a:solidFill>
                    <a:sym typeface="Wingdings" pitchFamily="2" charset="2"/>
                  </a:rPr>
                  <a:t>social agony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𝐴</m:t>
                    </m:r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  <a:sym typeface="Wingdings" pitchFamily="2" charset="2"/>
                      </a:rPr>
                      <m:t>𝑢</m:t>
                    </m:r>
                    <m:r>
                      <a:rPr lang="en-US" i="1" dirty="0" err="1" smtClean="0"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en-US" i="1" dirty="0" err="1" smtClean="0">
                        <a:latin typeface="Cambria Math"/>
                        <a:sym typeface="Wingdings" pitchFamily="2" charset="2"/>
                      </a:rPr>
                      <m:t>𝑣</m:t>
                    </m:r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)=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/>
                        <a:sym typeface="Wingdings" pitchFamily="2" charset="2"/>
                      </a:rPr>
                      <m:t>max</m:t>
                    </m:r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⁡(</m:t>
                    </m:r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𝑟</m:t>
                    </m:r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𝑢</m:t>
                    </m:r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)−</m:t>
                    </m:r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𝑟</m:t>
                    </m:r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𝑣</m:t>
                    </m:r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)+1,0)</m:t>
                    </m:r>
                  </m:oMath>
                </a14:m>
                <a:endParaRPr lang="en-US" dirty="0" smtClean="0"/>
              </a:p>
              <a:p>
                <a:pPr lvl="1"/>
                <a:endParaRPr lang="en-US" sz="1100" dirty="0" smtClean="0"/>
              </a:p>
              <a:p>
                <a:r>
                  <a:rPr lang="en-US" dirty="0" smtClean="0"/>
                  <a:t>Total network agony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r>
                          <a:rPr lang="en-US" b="0" i="1" smtClean="0">
                            <a:latin typeface="Cambria Math"/>
                          </a:rPr>
                          <m:t>)∈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𝐸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max</m:t>
                        </m:r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⁡(</m:t>
                        </m:r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𝑟</m:t>
                        </m:r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(</m:t>
                        </m:r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𝑢</m:t>
                        </m:r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)−</m:t>
                        </m:r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𝑟</m:t>
                        </m:r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(</m:t>
                        </m:r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𝑣</m:t>
                        </m:r>
                        <m:r>
                          <a:rPr lang="en-US" i="1" dirty="0">
                            <a:latin typeface="Cambria Math"/>
                            <a:sym typeface="Wingdings" pitchFamily="2" charset="2"/>
                          </a:rPr>
                          <m:t>)+1,0)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endParaRPr lang="en-US" sz="1100" dirty="0" smtClean="0"/>
              </a:p>
              <a:p>
                <a:r>
                  <a:rPr lang="en-US" dirty="0" smtClean="0"/>
                  <a:t>Hierarchy score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∈[0,1]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1389"/>
                <a:ext cx="8229600" cy="4906963"/>
              </a:xfrm>
              <a:blipFill rotWithShape="1">
                <a:blip r:embed="rId2"/>
                <a:stretch>
                  <a:fillRect l="-1778" t="-3106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361479" y="6059051"/>
            <a:ext cx="26613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Gupte</a:t>
            </a:r>
            <a:r>
              <a:rPr lang="en-US" i="1" dirty="0" smtClean="0"/>
              <a:t> et al., WWW 2011]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1759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Influence is 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1389"/>
            <a:ext cx="8229600" cy="4906963"/>
          </a:xfrm>
        </p:spPr>
        <p:txBody>
          <a:bodyPr/>
          <a:lstStyle/>
          <a:p>
            <a:r>
              <a:rPr lang="en-US" sz="2600" dirty="0" smtClean="0">
                <a:solidFill>
                  <a:srgbClr val="009900"/>
                </a:solidFill>
              </a:rPr>
              <a:t>Stay connected, stay influenced </a:t>
            </a:r>
            <a:r>
              <a:rPr lang="en-US" sz="2600" dirty="0" smtClean="0">
                <a:solidFill>
                  <a:srgbClr val="009900"/>
                </a:solidFill>
              </a:rPr>
              <a:t>    </a:t>
            </a:r>
            <a:r>
              <a:rPr lang="en-US" sz="2600" i="1" dirty="0" smtClean="0"/>
              <a:t>[Nguyen, </a:t>
            </a:r>
            <a:r>
              <a:rPr lang="en-US" sz="2600" i="1" dirty="0" smtClean="0"/>
              <a:t>2012]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3000" dirty="0"/>
          </a:p>
          <a:p>
            <a:r>
              <a:rPr lang="en-US" sz="2600" dirty="0" smtClean="0"/>
              <a:t>Real-world story: 12K people, 50k links, medical records from 1997 to 2003</a:t>
            </a:r>
          </a:p>
          <a:p>
            <a:pPr lvl="1"/>
            <a:r>
              <a:rPr lang="en-US" dirty="0" smtClean="0"/>
              <a:t>Obese Friend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>
                <a:solidFill>
                  <a:srgbClr val="009900"/>
                </a:solidFill>
                <a:sym typeface="Wingdings" pitchFamily="2" charset="2"/>
              </a:rPr>
              <a:t>57% </a:t>
            </a:r>
            <a:r>
              <a:rPr lang="en-US" dirty="0" smtClean="0">
                <a:sym typeface="Wingdings" pitchFamily="2" charset="2"/>
              </a:rPr>
              <a:t>increase in chances of obesity</a:t>
            </a:r>
          </a:p>
          <a:p>
            <a:pPr lvl="1"/>
            <a:r>
              <a:rPr lang="en-US" dirty="0"/>
              <a:t>Obese </a:t>
            </a:r>
            <a:r>
              <a:rPr lang="en-US" dirty="0" smtClean="0"/>
              <a:t>Sibling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>
                <a:solidFill>
                  <a:srgbClr val="009900"/>
                </a:solidFill>
                <a:sym typeface="Wingdings" pitchFamily="2" charset="2"/>
              </a:rPr>
              <a:t>40%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increase in chances of </a:t>
            </a:r>
            <a:r>
              <a:rPr lang="en-US" dirty="0" smtClean="0">
                <a:sym typeface="Wingdings" pitchFamily="2" charset="2"/>
              </a:rPr>
              <a:t>obesity</a:t>
            </a:r>
          </a:p>
          <a:p>
            <a:pPr lvl="1"/>
            <a:r>
              <a:rPr lang="en-US" dirty="0"/>
              <a:t>Obese </a:t>
            </a:r>
            <a:r>
              <a:rPr lang="en-US" dirty="0" smtClean="0"/>
              <a:t>Spouse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>
                <a:solidFill>
                  <a:srgbClr val="009900"/>
                </a:solidFill>
                <a:sym typeface="Wingdings" pitchFamily="2" charset="2"/>
              </a:rPr>
              <a:t>37</a:t>
            </a:r>
            <a:r>
              <a:rPr lang="en-US" dirty="0">
                <a:solidFill>
                  <a:srgbClr val="009900"/>
                </a:solidFill>
                <a:sym typeface="Wingdings" pitchFamily="2" charset="2"/>
              </a:rPr>
              <a:t>%</a:t>
            </a:r>
            <a:r>
              <a:rPr lang="en-US" dirty="0">
                <a:sym typeface="Wingdings" pitchFamily="2" charset="2"/>
              </a:rPr>
              <a:t> increase in chances of </a:t>
            </a:r>
            <a:r>
              <a:rPr lang="en-US" dirty="0" smtClean="0">
                <a:sym typeface="Wingdings" pitchFamily="2" charset="2"/>
              </a:rPr>
              <a:t>obesity</a:t>
            </a:r>
            <a:endParaRPr lang="en-US" dirty="0"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228" y="1895922"/>
            <a:ext cx="5081446" cy="1639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41121" y="6059051"/>
            <a:ext cx="61302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[Christakis and Fowler, New England Journal of Medicine, 2007]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5001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Hierarchy Score of Different Networks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90" y="1277755"/>
            <a:ext cx="4300036" cy="286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06" y="4147186"/>
            <a:ext cx="3095533" cy="2014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40" y="2478505"/>
            <a:ext cx="3090932" cy="2527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892842" y="1459832"/>
            <a:ext cx="0" cy="44516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61479" y="6059051"/>
            <a:ext cx="26613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Gupte</a:t>
            </a:r>
            <a:r>
              <a:rPr lang="en-US" i="1" dirty="0" smtClean="0"/>
              <a:t> et al., WWW 2011]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960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Find rank r to maximize the hierarchy score</a:t>
            </a:r>
          </a:p>
          <a:p>
            <a:r>
              <a:rPr lang="en-US" sz="2400" dirty="0" smtClean="0"/>
              <a:t>Modeled as an integer program problem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Form a dual problem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Problem solved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6" descr="http://3.bp.blogspot.com/_D274vwEvfTU/S7IL0L3yCoI/AAAAAAAAAFc/2qnq3yss6SI/s1600/Happiness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3" y="5698265"/>
            <a:ext cx="416851" cy="2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732" y="2213783"/>
            <a:ext cx="3205819" cy="128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94" y="4144960"/>
            <a:ext cx="3739537" cy="124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61479" y="6059051"/>
            <a:ext cx="26613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[</a:t>
            </a:r>
            <a:r>
              <a:rPr lang="en-US" i="1" dirty="0" err="1" smtClean="0"/>
              <a:t>Gupte</a:t>
            </a:r>
            <a:r>
              <a:rPr lang="en-US" i="1" dirty="0" smtClean="0"/>
              <a:t> et al., WWW 2011]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985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7641"/>
            <a:ext cx="8229600" cy="4906963"/>
          </a:xfrm>
        </p:spPr>
        <p:txBody>
          <a:bodyPr/>
          <a:lstStyle/>
          <a:p>
            <a:r>
              <a:rPr lang="en-US" sz="2600" dirty="0" smtClean="0"/>
              <a:t>Hierarchy affects social ranking</a:t>
            </a:r>
          </a:p>
          <a:p>
            <a:endParaRPr lang="en-US" sz="1500" dirty="0" smtClean="0"/>
          </a:p>
          <a:p>
            <a:r>
              <a:rPr lang="en-US" sz="2600" dirty="0" smtClean="0"/>
              <a:t>Many possible problem formulations and techniques</a:t>
            </a:r>
          </a:p>
          <a:p>
            <a:pPr lvl="1"/>
            <a:r>
              <a:rPr lang="en-US" dirty="0" smtClean="0"/>
              <a:t>Make observations and assumptions carefully</a:t>
            </a:r>
          </a:p>
          <a:p>
            <a:pPr lvl="1"/>
            <a:endParaRPr lang="en-US" sz="1500" dirty="0" smtClean="0"/>
          </a:p>
          <a:p>
            <a:r>
              <a:rPr lang="en-US" sz="2600" dirty="0" smtClean="0"/>
              <a:t>There is no ground truth on social ranking</a:t>
            </a:r>
          </a:p>
          <a:p>
            <a:pPr lvl="1"/>
            <a:r>
              <a:rPr lang="en-US" dirty="0" smtClean="0"/>
              <a:t>Obtaining a dataset with ranking is difficult</a:t>
            </a:r>
          </a:p>
          <a:p>
            <a:pPr lvl="1"/>
            <a:r>
              <a:rPr lang="en-US" dirty="0" smtClean="0"/>
              <a:t>Difficult to say one method outperforms another</a:t>
            </a:r>
          </a:p>
          <a:p>
            <a:pPr lvl="1"/>
            <a:endParaRPr lang="en-US" sz="1500" dirty="0" smtClean="0"/>
          </a:p>
          <a:p>
            <a:r>
              <a:rPr lang="en-US" sz="2600" dirty="0" smtClean="0"/>
              <a:t>Scalability is an important factor</a:t>
            </a:r>
          </a:p>
          <a:p>
            <a:pPr lvl="1"/>
            <a:r>
              <a:rPr lang="en-US" dirty="0" smtClean="0"/>
              <a:t>Should be considered when design a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2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 flipV="1">
            <a:off x="457200" y="3079458"/>
            <a:ext cx="4114800" cy="0"/>
          </a:xfrm>
          <a:prstGeom prst="line">
            <a:avLst/>
          </a:prstGeom>
          <a:noFill/>
          <a:ln w="730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 flipV="1">
            <a:off x="4572000" y="3079458"/>
            <a:ext cx="4114800" cy="0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190500" y="1979802"/>
            <a:ext cx="8778240" cy="2212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  <a:t>Part IV</a:t>
            </a:r>
            <a:b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</a:br>
            <a:r>
              <a:rPr lang="en-US" sz="2500" dirty="0" smtClean="0">
                <a:solidFill>
                  <a:srgbClr val="009900"/>
                </a:solidFill>
                <a:latin typeface="Segoe UI Semibold" pitchFamily="34" charset="0"/>
              </a:rPr>
              <a:t/>
            </a:r>
            <a:br>
              <a:rPr lang="en-US" sz="2500" dirty="0" smtClean="0">
                <a:solidFill>
                  <a:srgbClr val="009900"/>
                </a:solidFill>
                <a:latin typeface="Segoe UI Semibold" pitchFamily="34" charset="0"/>
              </a:rPr>
            </a:br>
            <a:r>
              <a:rPr lang="en-US" sz="3600" dirty="0" smtClean="0">
                <a:solidFill>
                  <a:srgbClr val="009900"/>
                </a:solidFill>
                <a:latin typeface="Segoe UI Semibold" pitchFamily="34" charset="0"/>
              </a:rPr>
              <a:t>Research Challenges</a:t>
            </a:r>
            <a:endParaRPr lang="en-US" sz="3600" dirty="0">
              <a:solidFill>
                <a:srgbClr val="009900"/>
              </a:solidFill>
              <a:latin typeface="Segoe UI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Data availability limits research</a:t>
            </a:r>
          </a:p>
          <a:p>
            <a:endParaRPr lang="en-US" sz="1000" dirty="0" smtClean="0"/>
          </a:p>
          <a:p>
            <a:r>
              <a:rPr lang="en-US" sz="2600" dirty="0" smtClean="0"/>
              <a:t>Often you have to pick </a:t>
            </a:r>
            <a:r>
              <a:rPr lang="en-US" sz="2600" dirty="0" smtClean="0">
                <a:solidFill>
                  <a:srgbClr val="009900"/>
                </a:solidFill>
              </a:rPr>
              <a:t>two of those:</a:t>
            </a:r>
          </a:p>
          <a:p>
            <a:endParaRPr lang="en-US" sz="1000" dirty="0" smtClean="0"/>
          </a:p>
          <a:p>
            <a:r>
              <a:rPr lang="en-US" sz="2600" dirty="0" smtClean="0"/>
              <a:t>Data availability classification</a:t>
            </a:r>
          </a:p>
          <a:p>
            <a:pPr lvl="1"/>
            <a:r>
              <a:rPr lang="en-US" dirty="0" smtClean="0"/>
              <a:t>Proprietary, impossible or very hard to reproduce (e.g. shopping history)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increasingly being rejected </a:t>
            </a:r>
            <a:r>
              <a:rPr lang="en-US" dirty="0" smtClean="0">
                <a:sym typeface="Wingdings" pitchFamily="2" charset="2"/>
              </a:rPr>
              <a:t>in IR, DM communities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Proprietary, reproducible (e.g. web crawl of a public website)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Existing open dataset –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extensively studied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New open dataset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91" y="752706"/>
            <a:ext cx="2518608" cy="2235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39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Value for Business and Social Sciences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Measuring effectiveness of influence and ranking is not easy in general</a:t>
            </a:r>
          </a:p>
          <a:p>
            <a:pPr lvl="1"/>
            <a:r>
              <a:rPr lang="en-US" dirty="0" smtClean="0"/>
              <a:t>Compare viral vs. traditional marketing?</a:t>
            </a:r>
          </a:p>
          <a:p>
            <a:pPr lvl="1"/>
            <a:r>
              <a:rPr lang="en-US" dirty="0" smtClean="0"/>
              <a:t>How does ranking help except for “showing off”?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Online data may be huge, but it is often neither representative nor complete</a:t>
            </a:r>
          </a:p>
          <a:p>
            <a:pPr lvl="1"/>
            <a:r>
              <a:rPr lang="en-US" dirty="0" smtClean="0"/>
              <a:t>Can someone prove the effectiveness of </a:t>
            </a:r>
            <a:r>
              <a:rPr lang="en-US" dirty="0" smtClean="0">
                <a:solidFill>
                  <a:srgbClr val="009900"/>
                </a:solidFill>
              </a:rPr>
              <a:t>Obama’s 2012 presidential campaign</a:t>
            </a:r>
            <a:r>
              <a:rPr lang="en-US" dirty="0" smtClean="0"/>
              <a:t> by Twitter?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Offline data (human interaction) is difficult to obtain</a:t>
            </a:r>
          </a:p>
          <a:p>
            <a:pPr lvl="1"/>
            <a:r>
              <a:rPr lang="en-US" dirty="0" smtClean="0"/>
              <a:t>Also suffers from external influence (e.g. mass media, online …)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155099">
            <a:off x="2815874" y="2971208"/>
            <a:ext cx="3658374" cy="523220"/>
          </a:xfrm>
          <a:prstGeom prst="rect">
            <a:avLst/>
          </a:prstGeom>
          <a:solidFill>
            <a:schemeClr val="bg1">
              <a:alpha val="74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Segoe WP"/>
              </a:rPr>
              <a:t>      Lab experiment?</a:t>
            </a:r>
            <a:endParaRPr lang="en-US" sz="2800" b="1" dirty="0">
              <a:solidFill>
                <a:srgbClr val="FF0000"/>
              </a:solidFill>
              <a:latin typeface="Segoe WP"/>
            </a:endParaRPr>
          </a:p>
        </p:txBody>
      </p:sp>
      <p:pic>
        <p:nvPicPr>
          <p:cNvPr id="7170" name="Picture 2" descr="Nerd animated emotic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5099">
            <a:off x="3127849" y="3646670"/>
            <a:ext cx="387937" cy="38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04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to Design for </a:t>
            </a:r>
            <a:r>
              <a:rPr lang="en-US" dirty="0" err="1" smtClean="0"/>
              <a:t>Virality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7536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What makes a product/idea/technology viral?</a:t>
            </a:r>
          </a:p>
          <a:p>
            <a:pPr lvl="1"/>
            <a:r>
              <a:rPr lang="en-US" dirty="0" smtClean="0"/>
              <a:t>Role of content?</a:t>
            </a:r>
          </a:p>
          <a:p>
            <a:pPr lvl="1"/>
            <a:r>
              <a:rPr lang="en-US" dirty="0" smtClean="0"/>
              <a:t>Role of seeds?</a:t>
            </a:r>
          </a:p>
          <a:p>
            <a:pPr lvl="1"/>
            <a:r>
              <a:rPr lang="en-US" dirty="0" smtClean="0"/>
              <a:t>Other factors?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How can we artificially design something that goes viral or achieve high ranking?</a:t>
            </a:r>
          </a:p>
          <a:p>
            <a:endParaRPr lang="en-US" sz="1000" dirty="0" smtClean="0"/>
          </a:p>
          <a:p>
            <a:r>
              <a:rPr lang="en-US" dirty="0" smtClean="0"/>
              <a:t>What do we know about the factors behind successful viral phenomena (e.g. </a:t>
            </a:r>
            <a:r>
              <a:rPr lang="en-US" dirty="0" err="1" smtClean="0"/>
              <a:t>Gangnam</a:t>
            </a:r>
            <a:r>
              <a:rPr lang="en-US" dirty="0" smtClean="0"/>
              <a:t> style, Justin </a:t>
            </a:r>
            <a:r>
              <a:rPr lang="en-US" dirty="0" err="1" smtClean="0"/>
              <a:t>Beiber</a:t>
            </a:r>
            <a:r>
              <a:rPr lang="en-US" dirty="0" smtClean="0"/>
              <a:t> …)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701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Misc. Technical 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5662"/>
            <a:ext cx="8229600" cy="4906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Algorithmic challenge: O(n</a:t>
            </a:r>
            <a:r>
              <a:rPr lang="en-US" baseline="30000" dirty="0" smtClean="0"/>
              <a:t>2</a:t>
            </a:r>
            <a:r>
              <a:rPr lang="en-US" dirty="0" smtClean="0"/>
              <a:t>) algorithms are not feasible for large graph (e.g. n = 1 </a:t>
            </a:r>
            <a:r>
              <a:rPr lang="en-US" dirty="0" err="1" smtClean="0"/>
              <a:t>bil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Need near-linear time algorithms (O(n.log(n)) maybe?)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Many ranking systems exist</a:t>
            </a:r>
            <a:endParaRPr lang="en-US" dirty="0"/>
          </a:p>
          <a:p>
            <a:pPr lvl="1"/>
            <a:r>
              <a:rPr lang="en-US" dirty="0" smtClean="0"/>
              <a:t>Which one should we trust?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Dynamic factor of social networks</a:t>
            </a:r>
          </a:p>
          <a:p>
            <a:pPr lvl="1"/>
            <a:r>
              <a:rPr lang="en-US" dirty="0" err="1"/>
              <a:t>Influenceability</a:t>
            </a:r>
            <a:r>
              <a:rPr lang="en-US" dirty="0"/>
              <a:t> and </a:t>
            </a:r>
            <a:r>
              <a:rPr lang="en-US" dirty="0" smtClean="0"/>
              <a:t>rank changes over time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Competitive diffusion and ranking</a:t>
            </a:r>
          </a:p>
          <a:p>
            <a:pPr lvl="1"/>
            <a:r>
              <a:rPr lang="en-US" dirty="0" smtClean="0"/>
              <a:t>Measure the effect of adversaries?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3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9620"/>
            <a:ext cx="8229600" cy="4906963"/>
          </a:xfrm>
        </p:spPr>
        <p:txBody>
          <a:bodyPr/>
          <a:lstStyle/>
          <a:p>
            <a:r>
              <a:rPr lang="en-US" dirty="0" smtClean="0"/>
              <a:t>Great advances in theory, analysis, and algorithms</a:t>
            </a:r>
          </a:p>
          <a:p>
            <a:endParaRPr lang="en-US" sz="1500" dirty="0" smtClean="0"/>
          </a:p>
          <a:p>
            <a:r>
              <a:rPr lang="en-US" dirty="0" smtClean="0"/>
              <a:t>Many challenges exist down the line</a:t>
            </a:r>
          </a:p>
          <a:p>
            <a:endParaRPr lang="en-US" sz="1500" dirty="0" smtClean="0"/>
          </a:p>
          <a:p>
            <a:r>
              <a:rPr lang="en-US" dirty="0" smtClean="0"/>
              <a:t>Many problems are yet to be defined and solved</a:t>
            </a:r>
          </a:p>
          <a:p>
            <a:endParaRPr lang="en-US" sz="1500" dirty="0" smtClean="0"/>
          </a:p>
          <a:p>
            <a:endParaRPr lang="en-US" sz="1500" dirty="0"/>
          </a:p>
          <a:p>
            <a:r>
              <a:rPr lang="en-US" sz="3600" dirty="0" smtClean="0">
                <a:solidFill>
                  <a:srgbClr val="009900"/>
                </a:solidFill>
              </a:rPr>
              <a:t>Big thanks if you haven’t fall asleep :)</a:t>
            </a:r>
          </a:p>
        </p:txBody>
      </p:sp>
    </p:spTree>
    <p:extLst>
      <p:ext uri="{BB962C8B-B14F-4D97-AF65-F5344CB8AC3E}">
        <p14:creationId xmlns:p14="http://schemas.microsoft.com/office/powerpoint/2010/main" val="145543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672" y="152400"/>
            <a:ext cx="8334462" cy="792162"/>
          </a:xfrm>
        </p:spPr>
        <p:txBody>
          <a:bodyPr/>
          <a:lstStyle/>
          <a:p>
            <a:r>
              <a:rPr lang="en-US" dirty="0" smtClean="0"/>
              <a:t>Top Influencers (by </a:t>
            </a:r>
            <a:r>
              <a:rPr lang="en-US" dirty="0" err="1" smtClean="0"/>
              <a:t>Klout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6" y="1330634"/>
            <a:ext cx="1701555" cy="464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66" y="1325459"/>
            <a:ext cx="3078705" cy="4609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91" y="1325460"/>
            <a:ext cx="3242170" cy="465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6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How Ranking and Influence Are Related?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Conventional beliefs</a:t>
            </a:r>
          </a:p>
          <a:p>
            <a:pPr lvl="1"/>
            <a:r>
              <a:rPr lang="en-US" dirty="0" smtClean="0"/>
              <a:t>Higher rank </a:t>
            </a:r>
            <a:r>
              <a:rPr lang="en-US" dirty="0" smtClean="0">
                <a:sym typeface="Wingdings" pitchFamily="2" charset="2"/>
              </a:rPr>
              <a:t> more influence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Higher rank  less response delay (e.g.: email reply)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Higher rank  more (quality) followers</a:t>
            </a:r>
          </a:p>
          <a:p>
            <a:r>
              <a:rPr lang="en-US" dirty="0" smtClean="0">
                <a:sym typeface="Wingdings" pitchFamily="2" charset="2"/>
              </a:rPr>
              <a:t>How many of them are true?</a:t>
            </a:r>
          </a:p>
          <a:p>
            <a:r>
              <a:rPr lang="en-US" dirty="0" smtClean="0">
                <a:sym typeface="Wingdings" pitchFamily="2" charset="2"/>
              </a:rPr>
              <a:t>What is the true underlying relationship?</a:t>
            </a:r>
          </a:p>
          <a:p>
            <a:r>
              <a:rPr lang="en-US" dirty="0" smtClean="0">
                <a:sym typeface="Wingdings" pitchFamily="2" charset="2"/>
              </a:rPr>
              <a:t>The impact is big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Devising a new influence model (with ranking)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Improve influence maximization results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Novel ranking algorithms</a:t>
            </a:r>
          </a:p>
        </p:txBody>
      </p:sp>
    </p:spTree>
    <p:extLst>
      <p:ext uri="{BB962C8B-B14F-4D97-AF65-F5344CB8AC3E}">
        <p14:creationId xmlns:p14="http://schemas.microsoft.com/office/powerpoint/2010/main" val="66442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30200" y="2333625"/>
            <a:ext cx="8483600" cy="1619250"/>
          </a:xfrm>
          <a:prstGeom prst="roundRect">
            <a:avLst>
              <a:gd name="adj" fmla="val 5295"/>
            </a:avLst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74" y="152400"/>
            <a:ext cx="8919409" cy="792162"/>
          </a:xfrm>
        </p:spPr>
        <p:txBody>
          <a:bodyPr/>
          <a:lstStyle/>
          <a:p>
            <a:r>
              <a:rPr lang="en-US" dirty="0" smtClean="0"/>
              <a:t>Influence Maximization (IM)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4000"/>
                  </a:lnSpc>
                </a:pPr>
                <a:r>
                  <a:rPr lang="en-US" dirty="0" smtClean="0"/>
                  <a:t>Users influence each other in a social network</a:t>
                </a:r>
              </a:p>
              <a:p>
                <a:pPr lvl="1">
                  <a:lnSpc>
                    <a:spcPct val="114000"/>
                  </a:lnSpc>
                </a:pPr>
                <a:r>
                  <a:rPr lang="en-US" dirty="0" smtClean="0"/>
                  <a:t>Spreading opinion, idea, information, action …</a:t>
                </a:r>
              </a:p>
              <a:p>
                <a:pPr lvl="1">
                  <a:lnSpc>
                    <a:spcPct val="114000"/>
                  </a:lnSpc>
                </a:pPr>
                <a:endParaRPr lang="en-US" sz="500" dirty="0" smtClean="0"/>
              </a:p>
              <a:p>
                <a:pPr>
                  <a:lnSpc>
                    <a:spcPct val="114000"/>
                  </a:lnSpc>
                </a:pPr>
                <a:r>
                  <a:rPr lang="en-US" dirty="0" smtClean="0"/>
                  <a:t>Influence maximization problem (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#P-Hard</a:t>
                </a:r>
                <a:r>
                  <a:rPr lang="en-US" dirty="0" smtClean="0"/>
                  <a:t>)</a:t>
                </a:r>
              </a:p>
              <a:p>
                <a:pPr lvl="1">
                  <a:lnSpc>
                    <a:spcPct val="114000"/>
                  </a:lnSpc>
                </a:pPr>
                <a:r>
                  <a:rPr lang="en-US" dirty="0" smtClean="0"/>
                  <a:t>Find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99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seeds that maximizes influence</a:t>
                </a:r>
              </a:p>
              <a:p>
                <a:pPr marL="457200" lvl="1" indent="0">
                  <a:lnSpc>
                    <a:spcPct val="114000"/>
                  </a:lnSpc>
                  <a:buNone/>
                  <a:tabLst>
                    <a:tab pos="746125" algn="l"/>
                  </a:tabLst>
                </a:pPr>
                <a:r>
                  <a:rPr lang="en-US" dirty="0"/>
                  <a:t>	</a:t>
                </a:r>
                <a:r>
                  <a:rPr lang="en-US" dirty="0" smtClean="0"/>
                  <a:t>spread over the network</a:t>
                </a:r>
              </a:p>
              <a:p>
                <a:pPr marL="457200" lvl="1" indent="0">
                  <a:lnSpc>
                    <a:spcPct val="114000"/>
                  </a:lnSpc>
                  <a:buNone/>
                  <a:tabLst>
                    <a:tab pos="746125" algn="l"/>
                  </a:tabLst>
                </a:pPr>
                <a:endParaRPr lang="en-US" sz="500" dirty="0" smtClean="0"/>
              </a:p>
              <a:p>
                <a:pPr>
                  <a:lnSpc>
                    <a:spcPct val="114000"/>
                  </a:lnSpc>
                  <a:tabLst>
                    <a:tab pos="746125" algn="l"/>
                  </a:tabLst>
                </a:pPr>
                <a:r>
                  <a:rPr lang="en-US" dirty="0" smtClean="0"/>
                  <a:t>Maximize the profit with</a:t>
                </a:r>
              </a:p>
              <a:p>
                <a:pPr marL="0" indent="0">
                  <a:lnSpc>
                    <a:spcPct val="114000"/>
                  </a:lnSpc>
                  <a:buNone/>
                  <a:tabLst>
                    <a:tab pos="342900" algn="l"/>
                  </a:tabLst>
                </a:pPr>
                <a:r>
                  <a:rPr lang="en-US" dirty="0" smtClean="0"/>
                  <a:t>	“</a:t>
                </a:r>
                <a:r>
                  <a:rPr lang="en-US" dirty="0" smtClean="0">
                    <a:solidFill>
                      <a:srgbClr val="009900"/>
                    </a:solidFill>
                  </a:rPr>
                  <a:t>word-of-mouth</a:t>
                </a:r>
                <a:r>
                  <a:rPr lang="en-US" dirty="0" smtClean="0"/>
                  <a:t>” effect in</a:t>
                </a:r>
              </a:p>
              <a:p>
                <a:pPr marL="0" indent="0">
                  <a:lnSpc>
                    <a:spcPct val="114000"/>
                  </a:lnSpc>
                  <a:buNone/>
                  <a:tabLst>
                    <a:tab pos="342900" algn="l"/>
                  </a:tabLst>
                </a:pPr>
                <a:r>
                  <a:rPr lang="en-US" dirty="0" smtClean="0"/>
                  <a:t>	Viral Marketing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78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owchart: Connector 3"/>
          <p:cNvSpPr/>
          <p:nvPr/>
        </p:nvSpPr>
        <p:spPr>
          <a:xfrm>
            <a:off x="4907560" y="5821959"/>
            <a:ext cx="226503" cy="22650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5871156" y="4836822"/>
            <a:ext cx="226503" cy="22650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6233020" y="3942826"/>
            <a:ext cx="226503" cy="22650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6828638" y="4605556"/>
            <a:ext cx="226503" cy="22650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5989738" y="5821959"/>
            <a:ext cx="226503" cy="22650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/>
          <p:cNvSpPr/>
          <p:nvPr/>
        </p:nvSpPr>
        <p:spPr>
          <a:xfrm>
            <a:off x="7055141" y="5557705"/>
            <a:ext cx="226503" cy="22650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7285837" y="3829574"/>
            <a:ext cx="226503" cy="22650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/>
          <p:cNvSpPr/>
          <p:nvPr/>
        </p:nvSpPr>
        <p:spPr>
          <a:xfrm>
            <a:off x="8135004" y="5557704"/>
            <a:ext cx="226503" cy="22650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/>
          <p:cNvSpPr/>
          <p:nvPr/>
        </p:nvSpPr>
        <p:spPr>
          <a:xfrm>
            <a:off x="8112154" y="4169329"/>
            <a:ext cx="226503" cy="22650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8112154" y="3154260"/>
            <a:ext cx="226503" cy="22650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134062" y="5096314"/>
            <a:ext cx="746619" cy="725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233021" y="5707856"/>
            <a:ext cx="770433" cy="1851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172075" y="5935210"/>
            <a:ext cx="77152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043613" y="4214813"/>
            <a:ext cx="261937" cy="566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501609" y="3942826"/>
            <a:ext cx="722162" cy="73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132265" y="4718807"/>
            <a:ext cx="654298" cy="201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174581" y="4872039"/>
            <a:ext cx="654057" cy="9201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305459" y="5670955"/>
            <a:ext cx="7669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003454" y="4920098"/>
            <a:ext cx="135576" cy="587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090294" y="4343401"/>
            <a:ext cx="982146" cy="3115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506354" y="3380763"/>
            <a:ext cx="580943" cy="448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7224713" y="4418900"/>
            <a:ext cx="928774" cy="11388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7003454" y="4095750"/>
            <a:ext cx="302005" cy="4505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225405" y="344805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8225405" y="4458573"/>
            <a:ext cx="22850" cy="1048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ular Callout 61"/>
          <p:cNvSpPr/>
          <p:nvPr/>
        </p:nvSpPr>
        <p:spPr>
          <a:xfrm>
            <a:off x="3504591" y="5989399"/>
            <a:ext cx="1117600" cy="677414"/>
          </a:xfrm>
          <a:prstGeom prst="wedgeRoundRectCallout">
            <a:avLst>
              <a:gd name="adj1" fmla="val 68561"/>
              <a:gd name="adj2" fmla="val -4748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9900"/>
                </a:solidFill>
              </a:rPr>
              <a:t>iPhone 5 is great</a:t>
            </a:r>
            <a:endParaRPr lang="en-US" dirty="0">
              <a:solidFill>
                <a:srgbClr val="009900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5133119" y="5095703"/>
            <a:ext cx="746619" cy="7256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5171132" y="5934599"/>
            <a:ext cx="77152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042670" y="4214202"/>
            <a:ext cx="261937" cy="5669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131322" y="4718196"/>
            <a:ext cx="654298" cy="2012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089351" y="4342790"/>
            <a:ext cx="982146" cy="3115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505411" y="3380152"/>
            <a:ext cx="580943" cy="4488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7223770" y="4418289"/>
            <a:ext cx="928774" cy="11388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002511" y="4095139"/>
            <a:ext cx="302005" cy="4505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8224462" y="4457962"/>
            <a:ext cx="22850" cy="10487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41" y="5643212"/>
            <a:ext cx="271139" cy="57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126" y="4654929"/>
            <a:ext cx="271139" cy="57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03" y="4446095"/>
            <a:ext cx="271139" cy="57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548" y="4016064"/>
            <a:ext cx="271139" cy="57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18" y="3638992"/>
            <a:ext cx="271139" cy="57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64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Cascade (IC)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dirty="0" smtClean="0"/>
              <a:t>Spread </a:t>
            </a:r>
            <a:r>
              <a:rPr lang="en-US" dirty="0"/>
              <a:t>probability </a:t>
            </a:r>
            <a:r>
              <a:rPr lang="en-US" dirty="0" smtClean="0"/>
              <a:t>associated with </a:t>
            </a:r>
            <a:r>
              <a:rPr lang="en-US" dirty="0"/>
              <a:t>each edge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4000" dirty="0"/>
          </a:p>
          <a:p>
            <a:r>
              <a:rPr lang="en-US" dirty="0" smtClean="0">
                <a:solidFill>
                  <a:srgbClr val="009900"/>
                </a:solidFill>
              </a:rPr>
              <a:t>Influence spread </a:t>
            </a:r>
            <a:r>
              <a:rPr lang="en-US" dirty="0" smtClean="0"/>
              <a:t>= expected number of influenced nodes</a:t>
            </a:r>
            <a:endParaRPr lang="en-US" dirty="0"/>
          </a:p>
        </p:txBody>
      </p:sp>
      <p:sp>
        <p:nvSpPr>
          <p:cNvPr id="4" name="Flowchart: Connector 3"/>
          <p:cNvSpPr/>
          <p:nvPr/>
        </p:nvSpPr>
        <p:spPr>
          <a:xfrm>
            <a:off x="1711971" y="3816797"/>
            <a:ext cx="407937" cy="407937"/>
          </a:xfrm>
          <a:prstGeom prst="flowChartConnector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5" name="Flowchart: Connector 4"/>
          <p:cNvSpPr/>
          <p:nvPr/>
        </p:nvSpPr>
        <p:spPr>
          <a:xfrm>
            <a:off x="4066791" y="2832548"/>
            <a:ext cx="407937" cy="407937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20351882">
            <a:off x="2686486" y="3118710"/>
            <a:ext cx="49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0.6</a:t>
            </a:r>
            <a:endParaRPr lang="en-US" i="1" baseline="-25000" dirty="0"/>
          </a:p>
        </p:txBody>
      </p:sp>
      <p:sp>
        <p:nvSpPr>
          <p:cNvPr id="11" name="Right Arrow 10"/>
          <p:cNvSpPr/>
          <p:nvPr/>
        </p:nvSpPr>
        <p:spPr>
          <a:xfrm rot="20292504">
            <a:off x="2085246" y="3325801"/>
            <a:ext cx="1993566" cy="324483"/>
          </a:xfrm>
          <a:prstGeom prst="rightArrow">
            <a:avLst>
              <a:gd name="adj1" fmla="val 46086"/>
              <a:gd name="adj2" fmla="val 1028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/>
          <p:cNvSpPr/>
          <p:nvPr/>
        </p:nvSpPr>
        <p:spPr>
          <a:xfrm>
            <a:off x="4113997" y="4541466"/>
            <a:ext cx="407937" cy="407937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3" name="Right Arrow 12"/>
          <p:cNvSpPr/>
          <p:nvPr/>
        </p:nvSpPr>
        <p:spPr>
          <a:xfrm rot="976466">
            <a:off x="2129617" y="4269252"/>
            <a:ext cx="1930382" cy="324483"/>
          </a:xfrm>
          <a:prstGeom prst="rightArrow">
            <a:avLst>
              <a:gd name="adj1" fmla="val 46086"/>
              <a:gd name="adj2" fmla="val 1028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952292">
            <a:off x="2846740" y="4024721"/>
            <a:ext cx="49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0.4</a:t>
            </a:r>
            <a:endParaRPr lang="en-US" i="1" baseline="-25000" dirty="0"/>
          </a:p>
        </p:txBody>
      </p:sp>
      <p:sp>
        <p:nvSpPr>
          <p:cNvPr id="16" name="Flowchart: Connector 15"/>
          <p:cNvSpPr/>
          <p:nvPr/>
        </p:nvSpPr>
        <p:spPr>
          <a:xfrm>
            <a:off x="6423737" y="1855167"/>
            <a:ext cx="407937" cy="407937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 rot="20351882">
            <a:off x="5043432" y="2141329"/>
            <a:ext cx="49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0.7</a:t>
            </a:r>
            <a:endParaRPr lang="en-US" i="1" baseline="-25000" dirty="0"/>
          </a:p>
        </p:txBody>
      </p:sp>
      <p:sp>
        <p:nvSpPr>
          <p:cNvPr id="18" name="Right Arrow 17"/>
          <p:cNvSpPr/>
          <p:nvPr/>
        </p:nvSpPr>
        <p:spPr>
          <a:xfrm rot="20292504">
            <a:off x="4442192" y="2348420"/>
            <a:ext cx="1993566" cy="324483"/>
          </a:xfrm>
          <a:prstGeom prst="rightArrow">
            <a:avLst>
              <a:gd name="adj1" fmla="val 46086"/>
              <a:gd name="adj2" fmla="val 1028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/>
          <p:cNvSpPr/>
          <p:nvPr/>
        </p:nvSpPr>
        <p:spPr>
          <a:xfrm>
            <a:off x="6470943" y="3564085"/>
            <a:ext cx="407937" cy="407937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0" name="Right Arrow 19"/>
          <p:cNvSpPr/>
          <p:nvPr/>
        </p:nvSpPr>
        <p:spPr>
          <a:xfrm rot="976466">
            <a:off x="4486563" y="3291871"/>
            <a:ext cx="1930382" cy="324483"/>
          </a:xfrm>
          <a:prstGeom prst="rightArrow">
            <a:avLst>
              <a:gd name="adj1" fmla="val 46086"/>
              <a:gd name="adj2" fmla="val 1028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952292">
            <a:off x="5203686" y="3047340"/>
            <a:ext cx="49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0.2</a:t>
            </a:r>
            <a:endParaRPr lang="en-US" i="1" baseline="-25000" dirty="0"/>
          </a:p>
        </p:txBody>
      </p:sp>
      <p:pic>
        <p:nvPicPr>
          <p:cNvPr id="1026" name="Picture 2" descr="http://gurmeet.net/Images/coinfli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465" y="2789338"/>
            <a:ext cx="441819" cy="66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gurmeet.net/Images/coinfli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201" y="1821863"/>
            <a:ext cx="441819" cy="66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gurmeet.net/Images/coinfli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14" y="3688378"/>
            <a:ext cx="441819" cy="66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gurmeet.net/Images/coinfli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540" y="2710262"/>
            <a:ext cx="441819" cy="66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8846" y="382905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2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endParaRPr lang="en-US" dirty="0" smtClean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 smtClean="0"/>
          </a:p>
          <a:p>
            <a:pPr>
              <a:lnSpc>
                <a:spcPct val="114000"/>
              </a:lnSpc>
            </a:pPr>
            <a:endParaRPr lang="en-US" dirty="0"/>
          </a:p>
          <a:p>
            <a:pPr marL="0" indent="0">
              <a:lnSpc>
                <a:spcPct val="114000"/>
              </a:lnSpc>
              <a:buNone/>
            </a:pPr>
            <a:endParaRPr lang="en-US" sz="500" dirty="0" smtClean="0"/>
          </a:p>
          <a:p>
            <a:pPr marL="0" indent="0">
              <a:lnSpc>
                <a:spcPct val="114000"/>
              </a:lnSpc>
              <a:buNone/>
            </a:pPr>
            <a:endParaRPr lang="en-US" sz="500" dirty="0"/>
          </a:p>
          <a:p>
            <a:pPr marL="0" indent="0">
              <a:lnSpc>
                <a:spcPct val="114000"/>
              </a:lnSpc>
              <a:buNone/>
            </a:pPr>
            <a:endParaRPr lang="en-US" sz="500" dirty="0" smtClean="0"/>
          </a:p>
          <a:p>
            <a:pPr marL="0" indent="0">
              <a:lnSpc>
                <a:spcPct val="114000"/>
              </a:lnSpc>
              <a:buNone/>
            </a:pPr>
            <a:endParaRPr lang="en-US" sz="500" dirty="0" smtClean="0"/>
          </a:p>
          <a:p>
            <a:pPr>
              <a:lnSpc>
                <a:spcPct val="114000"/>
              </a:lnSpc>
            </a:pPr>
            <a:r>
              <a:rPr lang="en-US" sz="2400" dirty="0" smtClean="0"/>
              <a:t>As good as </a:t>
            </a:r>
            <a:r>
              <a:rPr lang="en-US" sz="2400" dirty="0" smtClean="0">
                <a:solidFill>
                  <a:srgbClr val="009900"/>
                </a:solidFill>
              </a:rPr>
              <a:t>~63% </a:t>
            </a:r>
            <a:r>
              <a:rPr lang="en-US" sz="2400" dirty="0" smtClean="0"/>
              <a:t>of the optimal solution</a:t>
            </a:r>
          </a:p>
          <a:p>
            <a:pPr>
              <a:lnSpc>
                <a:spcPct val="114000"/>
              </a:lnSpc>
            </a:pPr>
            <a:r>
              <a:rPr lang="en-US" sz="2400" dirty="0" smtClean="0"/>
              <a:t>Problem</a:t>
            </a:r>
            <a:endParaRPr lang="en-US" sz="2400" dirty="0"/>
          </a:p>
          <a:p>
            <a:pPr lvl="1">
              <a:lnSpc>
                <a:spcPct val="114000"/>
              </a:lnSpc>
            </a:pPr>
            <a:r>
              <a:rPr lang="en-US" sz="2200" dirty="0">
                <a:solidFill>
                  <a:srgbClr val="009900"/>
                </a:solidFill>
              </a:rPr>
              <a:t>Influence spread </a:t>
            </a:r>
            <a:r>
              <a:rPr lang="en-US" sz="2200" dirty="0"/>
              <a:t>computation</a:t>
            </a:r>
          </a:p>
          <a:p>
            <a:pPr lvl="1">
              <a:lnSpc>
                <a:spcPct val="114000"/>
              </a:lnSpc>
            </a:pPr>
            <a:r>
              <a:rPr lang="en-US" sz="2200" dirty="0" smtClean="0"/>
              <a:t>Too many evaluations after each iteration</a:t>
            </a:r>
            <a:endParaRPr lang="en-US" sz="22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228725"/>
                <a:ext cx="8229600" cy="260071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rgbClr val="0099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Greedy seed selection scheme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[</a:t>
                </a:r>
                <a:r>
                  <a:rPr lang="en-US" sz="28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Kempe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et al. 2003</a:t>
                </a:r>
                <a:r>
                  <a:rPr lang="en-US" sz="28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]</a:t>
                </a:r>
              </a:p>
              <a:p>
                <a:endPara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>
                  <a:buClr>
                    <a:srgbClr val="009900"/>
                  </a:buClr>
                  <a:buFont typeface="+mj-lt"/>
                  <a:buAutoNum type="arabicPeriod"/>
                </a:pPr>
                <a:r>
                  <a:rPr lang="en-US" sz="25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Seed set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𝑆</m:t>
                    </m:r>
                    <m:r>
                      <a:rPr lang="en-US" sz="25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5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endParaRPr lang="en-US" sz="2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>
                  <a:buClr>
                    <a:srgbClr val="009900"/>
                  </a:buClr>
                  <a:buFont typeface="+mj-lt"/>
                  <a:buAutoNum type="arabicPeriod"/>
                </a:pPr>
                <a:r>
                  <a:rPr lang="en-US" sz="25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Calculate incremental spread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𝑣</m:t>
                    </m:r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, ∀</m:t>
                    </m:r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𝑉</m:t>
                    </m:r>
                  </m:oMath>
                </a14:m>
                <a:endParaRPr lang="en-US" sz="25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/>
                </a:endParaRPr>
              </a:p>
              <a:p>
                <a:pPr marL="342900" indent="-342900">
                  <a:buClr>
                    <a:srgbClr val="009900"/>
                  </a:buClr>
                  <a:buFont typeface="+mj-lt"/>
                  <a:buAutoNum type="arabicPeriod"/>
                </a:pPr>
                <a:r>
                  <a:rPr lang="en-US" sz="25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Select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𝑢</m:t>
                    </m:r>
                  </m:oMath>
                </a14:m>
                <a:r>
                  <a:rPr lang="en-US" sz="25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= node with max incremental spread</a:t>
                </a:r>
              </a:p>
              <a:p>
                <a:pPr marL="342900" indent="-342900">
                  <a:buClr>
                    <a:srgbClr val="009900"/>
                  </a:buClr>
                  <a:buFont typeface="+mj-lt"/>
                  <a:buAutoNum type="arabicPeriod"/>
                </a:pPr>
                <a:r>
                  <a:rPr lang="en-US" sz="25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𝑆</m:t>
                    </m:r>
                    <m:r>
                      <a:rPr lang="en-US" sz="25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5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𝑆</m:t>
                    </m:r>
                    <m:r>
                      <a:rPr lang="en-US" sz="25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∪</m:t>
                    </m:r>
                    <m:r>
                      <a:rPr lang="en-US" sz="25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𝑢</m:t>
                    </m:r>
                  </m:oMath>
                </a14:m>
                <a:endParaRPr lang="en-US" sz="2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>
                  <a:buClr>
                    <a:srgbClr val="009900"/>
                  </a:buClr>
                  <a:buFont typeface="+mj-lt"/>
                  <a:buAutoNum type="arabicPeriod"/>
                </a:pPr>
                <a:r>
                  <a:rPr lang="en-US" sz="25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Return to step 2 until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e>
                    </m:d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28725"/>
                <a:ext cx="8229600" cy="2600712"/>
              </a:xfrm>
              <a:prstGeom prst="rect">
                <a:avLst/>
              </a:prstGeom>
              <a:blipFill rotWithShape="1">
                <a:blip r:embed="rId2"/>
                <a:stretch>
                  <a:fillRect l="-1329" t="-1628" b="-4651"/>
                </a:stretch>
              </a:blipFill>
              <a:ln w="25400"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04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er_tal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wiser_talk.pot</Template>
  <TotalTime>9945</TotalTime>
  <Words>2518</Words>
  <Application>Microsoft Office PowerPoint</Application>
  <PresentationFormat>On-screen Show (4:3)</PresentationFormat>
  <Paragraphs>487</Paragraphs>
  <Slides>48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wiser_talk</vt:lpstr>
      <vt:lpstr>On Ranking and Influence in Social Networks</vt:lpstr>
      <vt:lpstr>Agenda</vt:lpstr>
      <vt:lpstr>PowerPoint Presentation</vt:lpstr>
      <vt:lpstr>Social Influence is Everywhere</vt:lpstr>
      <vt:lpstr>Top Influencers (by Klout)</vt:lpstr>
      <vt:lpstr>How Ranking and Influence Are Related?</vt:lpstr>
      <vt:lpstr>Influence Maximization (IM) Problem</vt:lpstr>
      <vt:lpstr>Independent Cascade (IC) Model</vt:lpstr>
      <vt:lpstr>Traditional Solutions</vt:lpstr>
      <vt:lpstr>PowerPoint Presentation</vt:lpstr>
      <vt:lpstr>Learning Influence Models</vt:lpstr>
      <vt:lpstr>Naïve Weight Assignment Models</vt:lpstr>
      <vt:lpstr>Weight Inference Problems</vt:lpstr>
      <vt:lpstr>P2. Social Network is Not Given</vt:lpstr>
      <vt:lpstr>Cascade Generation Model</vt:lpstr>
      <vt:lpstr>Likelihood of a Cascade</vt:lpstr>
      <vt:lpstr>Finding the Diffusion Network</vt:lpstr>
      <vt:lpstr>An Alternative Formulation</vt:lpstr>
      <vt:lpstr>P3. Social Network is Given</vt:lpstr>
      <vt:lpstr>Constant Weight Model</vt:lpstr>
      <vt:lpstr>Constant Weight Model</vt:lpstr>
      <vt:lpstr>Static Models</vt:lpstr>
      <vt:lpstr>Time Varying Models</vt:lpstr>
      <vt:lpstr>Data-based Influence Maximization</vt:lpstr>
      <vt:lpstr>Why Learning from Data Matters</vt:lpstr>
      <vt:lpstr>Why Learning from Data Matters</vt:lpstr>
      <vt:lpstr>Direct Mining</vt:lpstr>
      <vt:lpstr>Credit Distribution Model</vt:lpstr>
      <vt:lpstr>Credit Distribution Model</vt:lpstr>
      <vt:lpstr>Key Takeaways</vt:lpstr>
      <vt:lpstr>PowerPoint Presentation</vt:lpstr>
      <vt:lpstr>Social Rank and Hierarchy</vt:lpstr>
      <vt:lpstr>            PageRank</vt:lpstr>
      <vt:lpstr>Finding Maximum Likelihood Hierarchy</vt:lpstr>
      <vt:lpstr>Finding Maximum Likelihood Hierarchy</vt:lpstr>
      <vt:lpstr>Finding Maximum Likelihood Hierarchy</vt:lpstr>
      <vt:lpstr>Hierarchy by Email Network Analysis</vt:lpstr>
      <vt:lpstr>Hierarchy by Email Network Analysis</vt:lpstr>
      <vt:lpstr>Hierarchy by Social Network Direction</vt:lpstr>
      <vt:lpstr>Hierarchy Score of Different Networks</vt:lpstr>
      <vt:lpstr>Finding the Rank</vt:lpstr>
      <vt:lpstr>Key Takeaways</vt:lpstr>
      <vt:lpstr>PowerPoint Presentation</vt:lpstr>
      <vt:lpstr>Data Availability</vt:lpstr>
      <vt:lpstr>Value for Business and Social Sciences</vt:lpstr>
      <vt:lpstr>Learn to Design for Virality</vt:lpstr>
      <vt:lpstr>Misc. Technical Challenges </vt:lpstr>
      <vt:lpstr>Concluding Remarks</vt:lpstr>
    </vt:vector>
  </TitlesOfParts>
  <Company>University of Houston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and Cloud Computing</dc:title>
  <dc:creator>Lisa Zheng</dc:creator>
  <cp:lastModifiedBy>HuyNADEV</cp:lastModifiedBy>
  <cp:revision>972</cp:revision>
  <cp:lastPrinted>2012-11-02T02:40:47Z</cp:lastPrinted>
  <dcterms:created xsi:type="dcterms:W3CDTF">2011-01-16T18:42:29Z</dcterms:created>
  <dcterms:modified xsi:type="dcterms:W3CDTF">2012-11-02T21:11:12Z</dcterms:modified>
</cp:coreProperties>
</file>